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5" r:id="rId3"/>
    <p:sldId id="306" r:id="rId4"/>
    <p:sldId id="298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99" r:id="rId13"/>
    <p:sldId id="266" r:id="rId14"/>
    <p:sldId id="264" r:id="rId15"/>
    <p:sldId id="268" r:id="rId16"/>
    <p:sldId id="269" r:id="rId17"/>
    <p:sldId id="270" r:id="rId18"/>
    <p:sldId id="304" r:id="rId19"/>
    <p:sldId id="303" r:id="rId20"/>
    <p:sldId id="305" r:id="rId21"/>
    <p:sldId id="30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301" r:id="rId34"/>
    <p:sldId id="279" r:id="rId35"/>
    <p:sldId id="283" r:id="rId36"/>
    <p:sldId id="284" r:id="rId37"/>
    <p:sldId id="285" r:id="rId38"/>
    <p:sldId id="286" r:id="rId39"/>
    <p:sldId id="302" r:id="rId40"/>
    <p:sldId id="287" r:id="rId41"/>
    <p:sldId id="288" r:id="rId42"/>
    <p:sldId id="289" r:id="rId43"/>
    <p:sldId id="290" r:id="rId44"/>
    <p:sldId id="291" r:id="rId45"/>
    <p:sldId id="296" r:id="rId46"/>
    <p:sldId id="292" r:id="rId47"/>
    <p:sldId id="293" r:id="rId48"/>
    <p:sldId id="294" r:id="rId49"/>
    <p:sldId id="295" r:id="rId50"/>
    <p:sldId id="297" r:id="rId5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A893546-34EB-344B-BA8F-F9A24D684BEB}">
          <p14:sldIdLst>
            <p14:sldId id="256"/>
            <p14:sldId id="265"/>
            <p14:sldId id="306"/>
          </p14:sldIdLst>
        </p14:section>
        <p14:section name="What is Xamarin" id="{A5CA9405-3772-EB4E-8A08-7E64249F4AE0}">
          <p14:sldIdLst>
            <p14:sldId id="298"/>
            <p14:sldId id="257"/>
            <p14:sldId id="258"/>
            <p14:sldId id="259"/>
            <p14:sldId id="260"/>
            <p14:sldId id="262"/>
            <p14:sldId id="261"/>
            <p14:sldId id="263"/>
          </p14:sldIdLst>
        </p14:section>
        <p14:section name="Xamarin for iOS developers" id="{783F2909-F58B-344B-96D9-B8B8775363B8}">
          <p14:sldIdLst>
            <p14:sldId id="299"/>
            <p14:sldId id="266"/>
            <p14:sldId id="264"/>
            <p14:sldId id="268"/>
            <p14:sldId id="269"/>
            <p14:sldId id="270"/>
            <p14:sldId id="304"/>
            <p14:sldId id="303"/>
            <p14:sldId id="305"/>
          </p14:sldIdLst>
        </p14:section>
        <p14:section name="From iOS to Xamarin.iOS" id="{045A6655-D81F-A245-B2E8-D95463EC41D0}">
          <p14:sldIdLst>
            <p14:sldId id="30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</p14:sldIdLst>
        </p14:section>
        <p14:section name="From Xamarin.iOS to Xamarin.Android" id="{7C9F7412-4C2F-2046-B3CF-F7B80A8328D4}">
          <p14:sldIdLst>
            <p14:sldId id="301"/>
            <p14:sldId id="279"/>
            <p14:sldId id="283"/>
            <p14:sldId id="284"/>
            <p14:sldId id="285"/>
            <p14:sldId id="286"/>
          </p14:sldIdLst>
        </p14:section>
        <p14:section name="From Xamarin Native to Xamarin Forms" id="{31DE1EB3-1B5C-B74B-A82A-694BA08BCDA9}">
          <p14:sldIdLst>
            <p14:sldId id="302"/>
            <p14:sldId id="287"/>
            <p14:sldId id="288"/>
            <p14:sldId id="289"/>
            <p14:sldId id="290"/>
            <p14:sldId id="291"/>
            <p14:sldId id="296"/>
          </p14:sldIdLst>
        </p14:section>
        <p14:section name="Real apps" id="{2C4AEEAE-DC0D-F840-9928-413B4123149E}">
          <p14:sldIdLst>
            <p14:sldId id="292"/>
            <p14:sldId id="293"/>
            <p14:sldId id="294"/>
            <p14:sldId id="295"/>
          </p14:sldIdLst>
        </p14:section>
        <p14:section name="Finish and questions" id="{96F171C9-3095-0244-A063-B2DC3517104E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87CA"/>
    <a:srgbClr val="06BBF1"/>
    <a:srgbClr val="9570D5"/>
    <a:srgbClr val="67B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/>
    <p:restoredTop sz="80587"/>
  </p:normalViewPr>
  <p:slideViewPr>
    <p:cSldViewPr snapToGrid="0" snapToObjects="1">
      <p:cViewPr varScale="1">
        <p:scale>
          <a:sx n="138" d="100"/>
          <a:sy n="138" d="100"/>
        </p:scale>
        <p:origin x="208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36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E4BCF-B2A0-AF44-AA5C-F746C6AD5531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42B1-7F8B-F64F-89EF-41AE9285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1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5D3E6-CC00-9F45-BA76-1EB62A230160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324A4-BD5D-FB41-8B11-9EF742F4E06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28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808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213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247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6633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3323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99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9108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217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6787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5208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9273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194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9480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8448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930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4924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1249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199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0890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7759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313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306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5306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888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9966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7473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8390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08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8237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80684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5054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491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Xamarin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not</a:t>
            </a:r>
            <a:r>
              <a:rPr lang="es-ES_tradnl" dirty="0" smtClean="0"/>
              <a:t> </a:t>
            </a:r>
            <a:r>
              <a:rPr lang="es-ES_tradnl" dirty="0" err="1" smtClean="0"/>
              <a:t>only</a:t>
            </a:r>
            <a:r>
              <a:rPr lang="es-ES_tradnl" dirty="0" smtClean="0"/>
              <a:t> </a:t>
            </a:r>
            <a:r>
              <a:rPr lang="es-ES_tradnl" dirty="0" err="1" smtClean="0"/>
              <a:t>development</a:t>
            </a:r>
            <a:r>
              <a:rPr lang="es-ES_tradnl" dirty="0" smtClean="0"/>
              <a:t> </a:t>
            </a:r>
            <a:r>
              <a:rPr lang="es-ES_tradnl" dirty="0" err="1" smtClean="0"/>
              <a:t>tool</a:t>
            </a:r>
            <a:r>
              <a:rPr lang="es-ES_tradnl" dirty="0" smtClean="0"/>
              <a:t>, </a:t>
            </a:r>
            <a:r>
              <a:rPr lang="es-ES_tradnl" dirty="0" err="1" smtClean="0"/>
              <a:t>but</a:t>
            </a:r>
            <a:r>
              <a:rPr lang="es-ES_tradnl" dirty="0" smtClean="0"/>
              <a:t> a complete </a:t>
            </a:r>
            <a:r>
              <a:rPr lang="es-ES_tradnl" dirty="0" err="1" smtClean="0"/>
              <a:t>solution</a:t>
            </a:r>
            <a:r>
              <a:rPr lang="es-ES_tradnl" baseline="0" dirty="0" smtClean="0"/>
              <a:t> to </a:t>
            </a:r>
            <a:r>
              <a:rPr lang="es-ES_tradnl" baseline="0" dirty="0" err="1" smtClean="0"/>
              <a:t>create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ui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tests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builds</a:t>
            </a:r>
            <a:r>
              <a:rPr lang="es-ES_tradnl" baseline="0" dirty="0" smtClean="0"/>
              <a:t> in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cloud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distribute</a:t>
            </a:r>
            <a:r>
              <a:rPr lang="es-ES_tradnl" baseline="0" dirty="0" smtClean="0"/>
              <a:t> and monitor </a:t>
            </a:r>
            <a:r>
              <a:rPr lang="es-ES_tradnl" baseline="0" dirty="0" err="1" smtClean="0"/>
              <a:t>your</a:t>
            </a:r>
            <a:r>
              <a:rPr lang="es-ES_tradnl" baseline="0" dirty="0" smtClean="0"/>
              <a:t> apps.</a:t>
            </a:r>
          </a:p>
          <a:p>
            <a:r>
              <a:rPr lang="es-ES_tradnl" dirty="0" err="1" smtClean="0"/>
              <a:t>Xamarin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allow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teams</a:t>
            </a:r>
            <a:r>
              <a:rPr lang="es-ES_tradnl" baseline="0" dirty="0" smtClean="0"/>
              <a:t> to share </a:t>
            </a:r>
            <a:r>
              <a:rPr lang="es-ES_tradnl" baseline="0" dirty="0" err="1" smtClean="0"/>
              <a:t>knowledge</a:t>
            </a:r>
            <a:r>
              <a:rPr lang="es-ES_tradnl" baseline="0" dirty="0" smtClean="0"/>
              <a:t> and </a:t>
            </a:r>
            <a:r>
              <a:rPr lang="es-ES_tradnl" baseline="0" dirty="0" err="1" smtClean="0"/>
              <a:t>skills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between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platforms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unifying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testing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building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distribution</a:t>
            </a:r>
            <a:r>
              <a:rPr lang="es-ES_tradnl" baseline="0" dirty="0" smtClean="0"/>
              <a:t> and </a:t>
            </a:r>
            <a:r>
              <a:rPr lang="es-ES_tradnl" baseline="0" dirty="0" err="1" smtClean="0"/>
              <a:t>monitoring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environments</a:t>
            </a:r>
            <a:r>
              <a:rPr lang="es-ES_tradnl" baseline="0" dirty="0" smtClean="0"/>
              <a:t>.</a:t>
            </a:r>
          </a:p>
          <a:p>
            <a:r>
              <a:rPr lang="es-ES_tradnl" baseline="0" dirty="0" smtClean="0"/>
              <a:t>At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end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Xamarin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about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empowering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skills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reusing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them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across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platforms</a:t>
            </a:r>
            <a:r>
              <a:rPr lang="es-ES_tradnl" baseline="0" dirty="0" smtClean="0"/>
              <a:t> and </a:t>
            </a:r>
            <a:r>
              <a:rPr lang="es-ES_tradnl" baseline="0" dirty="0" err="1" smtClean="0"/>
              <a:t>create</a:t>
            </a:r>
            <a:r>
              <a:rPr lang="es-ES_tradnl" baseline="0" dirty="0" smtClean="0"/>
              <a:t> more </a:t>
            </a:r>
            <a:r>
              <a:rPr lang="es-ES_tradnl" baseline="0" dirty="0" err="1" smtClean="0"/>
              <a:t>effective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environments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for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producing</a:t>
            </a:r>
            <a:r>
              <a:rPr lang="es-ES_tradnl" baseline="0" dirty="0" smtClean="0"/>
              <a:t> digital </a:t>
            </a:r>
            <a:r>
              <a:rPr lang="es-ES_tradnl" baseline="0" dirty="0" err="1" smtClean="0"/>
              <a:t>goods</a:t>
            </a:r>
            <a:r>
              <a:rPr lang="es-ES_tradnl" baseline="0" dirty="0" smtClean="0"/>
              <a:t>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7979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2149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3131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6064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8426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817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262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9728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986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2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24A4-BD5D-FB41-8B11-9EF742F4E063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673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  <p:grpSp>
        <p:nvGrpSpPr>
          <p:cNvPr id="7" name="Agrupar 7"/>
          <p:cNvGrpSpPr/>
          <p:nvPr userDrawn="1"/>
        </p:nvGrpSpPr>
        <p:grpSpPr>
          <a:xfrm>
            <a:off x="8982635" y="6467152"/>
            <a:ext cx="3111300" cy="390848"/>
            <a:chOff x="3528508" y="5959736"/>
            <a:chExt cx="3111300" cy="390848"/>
          </a:xfrm>
        </p:grpSpPr>
        <p:sp>
          <p:nvSpPr>
            <p:cNvPr id="8" name="CuadroTexto 4"/>
            <p:cNvSpPr txBox="1"/>
            <p:nvPr/>
          </p:nvSpPr>
          <p:spPr>
            <a:xfrm>
              <a:off x="3528508" y="5981252"/>
              <a:ext cx="1953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 smtClean="0"/>
                <a:t>Made</a:t>
              </a:r>
              <a:r>
                <a:rPr lang="es-ES_tradnl" dirty="0" smtClean="0"/>
                <a:t> </a:t>
              </a:r>
              <a:r>
                <a:rPr lang="es-ES_tradnl" dirty="0" err="1" smtClean="0"/>
                <a:t>with</a:t>
              </a:r>
              <a:r>
                <a:rPr lang="es-ES_tradnl" dirty="0" smtClean="0"/>
                <a:t>         </a:t>
              </a:r>
              <a:r>
                <a:rPr lang="es-ES_tradnl" dirty="0" err="1" smtClean="0"/>
                <a:t>by</a:t>
              </a:r>
              <a:r>
                <a:rPr lang="es-ES_tradnl" dirty="0" smtClean="0"/>
                <a:t> </a:t>
              </a:r>
              <a:endParaRPr lang="es-ES_tradnl" dirty="0"/>
            </a:p>
          </p:txBody>
        </p:sp>
        <p:pic>
          <p:nvPicPr>
            <p:cNvPr id="9" name="Imagen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6325" y="6023844"/>
              <a:ext cx="326740" cy="326740"/>
            </a:xfrm>
            <a:prstGeom prst="rect">
              <a:avLst/>
            </a:prstGeom>
          </p:spPr>
        </p:pic>
        <p:pic>
          <p:nvPicPr>
            <p:cNvPr id="10" name="Imagen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4014" y="5959736"/>
              <a:ext cx="1315794" cy="3267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520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5E343-DAF8-F44C-9C9F-B5A34B91CF14}" type="datetimeFigureOut">
              <a:rPr lang="es-ES_tradnl" smtClean="0"/>
              <a:t>7/9/17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FBEB9-71C3-3344-B57B-72371EACBAE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034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5.em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6" Type="http://schemas.openxmlformats.org/officeDocument/2006/relationships/image" Target="../media/image5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tiff"/><Relationship Id="rId9" Type="http://schemas.openxmlformats.org/officeDocument/2006/relationships/image" Target="../media/image6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1.xml"/><Relationship Id="rId5" Type="http://schemas.openxmlformats.org/officeDocument/2006/relationships/image" Target="../media/image64.png"/><Relationship Id="rId6" Type="http://schemas.openxmlformats.org/officeDocument/2006/relationships/image" Target="../media/image65.tiff"/><Relationship Id="rId7" Type="http://schemas.openxmlformats.org/officeDocument/2006/relationships/image" Target="../media/image66.tiff"/><Relationship Id="rId8" Type="http://schemas.openxmlformats.org/officeDocument/2006/relationships/image" Target="../media/image67.tiff"/><Relationship Id="rId9" Type="http://schemas.openxmlformats.org/officeDocument/2006/relationships/image" Target="../media/image68.tiff"/><Relationship Id="rId10" Type="http://schemas.openxmlformats.org/officeDocument/2006/relationships/image" Target="../media/image6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2.xml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tiff"/><Relationship Id="rId8" Type="http://schemas.openxmlformats.org/officeDocument/2006/relationships/image" Target="../media/image73.tiff"/><Relationship Id="rId9" Type="http://schemas.openxmlformats.org/officeDocument/2006/relationships/image" Target="../media/image74.tiff"/><Relationship Id="rId10" Type="http://schemas.openxmlformats.org/officeDocument/2006/relationships/image" Target="../media/image75.tiff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tiff"/><Relationship Id="rId5" Type="http://schemas.openxmlformats.org/officeDocument/2006/relationships/image" Target="../media/image78.tiff"/><Relationship Id="rId6" Type="http://schemas.openxmlformats.org/officeDocument/2006/relationships/image" Target="../media/image79.tiff"/><Relationship Id="rId7" Type="http://schemas.openxmlformats.org/officeDocument/2006/relationships/image" Target="../media/image8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5.em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171104" y="2767281"/>
            <a:ext cx="784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 err="1"/>
              <a:t>Expand</a:t>
            </a:r>
            <a:r>
              <a:rPr lang="es-ES_tradnl" sz="4400" dirty="0"/>
              <a:t> </a:t>
            </a:r>
            <a:r>
              <a:rPr lang="es-ES_tradnl" sz="4400" dirty="0" err="1"/>
              <a:t>your</a:t>
            </a:r>
            <a:r>
              <a:rPr lang="es-ES_tradnl" sz="4400" dirty="0"/>
              <a:t> </a:t>
            </a:r>
            <a:r>
              <a:rPr lang="es-ES_tradnl" sz="4400" dirty="0" err="1"/>
              <a:t>skills</a:t>
            </a:r>
            <a:r>
              <a:rPr lang="es-ES_tradnl" sz="4400" dirty="0"/>
              <a:t> </a:t>
            </a:r>
            <a:r>
              <a:rPr lang="es-ES_tradnl" sz="4400" dirty="0" err="1"/>
              <a:t>with</a:t>
            </a:r>
            <a:r>
              <a:rPr lang="es-ES_tradnl" sz="4400" dirty="0"/>
              <a:t> </a:t>
            </a:r>
            <a:r>
              <a:rPr lang="es-ES_tradnl" sz="4400" dirty="0" err="1" smtClean="0"/>
              <a:t>Xamarin</a:t>
            </a:r>
            <a:r>
              <a:rPr lang="es-ES_tradnl" sz="4400" dirty="0" smtClean="0"/>
              <a:t> </a:t>
            </a:r>
            <a:r>
              <a:rPr lang="es-ES_tradnl" sz="3600" dirty="0" err="1">
                <a:latin typeface="+mj-lt"/>
              </a:rPr>
              <a:t>from</a:t>
            </a:r>
            <a:r>
              <a:rPr lang="es-ES_tradnl" sz="3600" dirty="0">
                <a:latin typeface="+mj-lt"/>
              </a:rPr>
              <a:t> </a:t>
            </a:r>
            <a:r>
              <a:rPr lang="es-ES_tradnl" sz="3600" dirty="0" err="1">
                <a:latin typeface="+mj-lt"/>
              </a:rPr>
              <a:t>native</a:t>
            </a:r>
            <a:r>
              <a:rPr lang="es-ES_tradnl" sz="3600" dirty="0">
                <a:latin typeface="+mj-lt"/>
              </a:rPr>
              <a:t> to </a:t>
            </a:r>
            <a:r>
              <a:rPr lang="es-ES_tradnl" sz="3600" dirty="0" err="1">
                <a:latin typeface="+mj-lt"/>
              </a:rPr>
              <a:t>cross-platform</a:t>
            </a:r>
            <a:endParaRPr lang="es-ES_tradnl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759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100% iOS API Coverage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grpSp>
        <p:nvGrpSpPr>
          <p:cNvPr id="28" name="Group 2"/>
          <p:cNvGrpSpPr/>
          <p:nvPr/>
        </p:nvGrpSpPr>
        <p:grpSpPr>
          <a:xfrm>
            <a:off x="758271" y="1930290"/>
            <a:ext cx="10716278" cy="895088"/>
            <a:chOff x="752656" y="1968500"/>
            <a:chExt cx="10931162" cy="913036"/>
          </a:xfrm>
        </p:grpSpPr>
        <p:sp>
          <p:nvSpPr>
            <p:cNvPr id="29" name="Rounded Rectangle 18"/>
            <p:cNvSpPr/>
            <p:nvPr/>
          </p:nvSpPr>
          <p:spPr>
            <a:xfrm>
              <a:off x="75265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sz="1765" dirty="0" err="1">
                  <a:solidFill>
                    <a:srgbClr val="FFFFFF"/>
                  </a:solidFill>
                  <a:cs typeface="Helvetica Light"/>
                </a:rPr>
                <a:t>MapKit</a:t>
              </a:r>
              <a:endParaRPr lang="en-US" sz="1765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30" name="Rounded Rectangle 19"/>
            <p:cNvSpPr/>
            <p:nvPr/>
          </p:nvSpPr>
          <p:spPr>
            <a:xfrm>
              <a:off x="296677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sz="1765" dirty="0" err="1">
                  <a:solidFill>
                    <a:srgbClr val="FFFFFF"/>
                  </a:solidFill>
                  <a:cs typeface="Helvetica Light"/>
                </a:rPr>
                <a:t>UIKit</a:t>
              </a:r>
              <a:endParaRPr lang="en-US" sz="1765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52" name="Rounded Rectangle 20"/>
            <p:cNvSpPr/>
            <p:nvPr/>
          </p:nvSpPr>
          <p:spPr>
            <a:xfrm>
              <a:off x="518089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sz="1765" dirty="0" err="1">
                  <a:solidFill>
                    <a:srgbClr val="FFFFFF"/>
                  </a:solidFill>
                  <a:cs typeface="Helvetica Light"/>
                </a:rPr>
                <a:t>iBeacon</a:t>
              </a:r>
              <a:endParaRPr lang="en-US" sz="1765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53" name="Rounded Rectangle 21"/>
            <p:cNvSpPr/>
            <p:nvPr/>
          </p:nvSpPr>
          <p:spPr>
            <a:xfrm>
              <a:off x="739501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sz="1765" dirty="0" err="1">
                  <a:solidFill>
                    <a:srgbClr val="FFFFFF"/>
                  </a:solidFill>
                  <a:cs typeface="Helvetica Light"/>
                </a:rPr>
                <a:t>CoreGraphics</a:t>
              </a:r>
              <a:endParaRPr lang="en-US" sz="1765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54" name="Rounded Rectangle 22"/>
            <p:cNvSpPr/>
            <p:nvPr/>
          </p:nvSpPr>
          <p:spPr>
            <a:xfrm>
              <a:off x="9609137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sz="1765" dirty="0" err="1">
                  <a:solidFill>
                    <a:srgbClr val="FFFFFF"/>
                  </a:solidFill>
                  <a:cs typeface="Helvetica Light"/>
                </a:rPr>
                <a:t>CoreMotion</a:t>
              </a:r>
              <a:endParaRPr lang="en-US" sz="1765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55" name="TextBox 33"/>
            <p:cNvSpPr txBox="1"/>
            <p:nvPr/>
          </p:nvSpPr>
          <p:spPr>
            <a:xfrm>
              <a:off x="6299200" y="1968500"/>
              <a:ext cx="369332" cy="63402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endParaRPr lang="en-US" sz="2353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56" name="Picture 25" descr="C_logo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96" y="5371254"/>
            <a:ext cx="1173609" cy="910146"/>
          </a:xfrm>
          <a:prstGeom prst="rect">
            <a:avLst/>
          </a:prstGeom>
        </p:spPr>
      </p:pic>
      <p:sp>
        <p:nvSpPr>
          <p:cNvPr id="57" name="Left Brace 36"/>
          <p:cNvSpPr/>
          <p:nvPr/>
        </p:nvSpPr>
        <p:spPr>
          <a:xfrm rot="5400000" flipH="1">
            <a:off x="5934146" y="-393256"/>
            <a:ext cx="373510" cy="10707296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9570D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sp>
        <p:nvSpPr>
          <p:cNvPr id="58" name="Rounded Rectangle 23"/>
          <p:cNvSpPr/>
          <p:nvPr/>
        </p:nvSpPr>
        <p:spPr>
          <a:xfrm>
            <a:off x="753780" y="3765159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err="1">
                <a:solidFill>
                  <a:srgbClr val="FFFFFF"/>
                </a:solidFill>
                <a:cs typeface="Helvetica Light"/>
              </a:rPr>
              <a:t>System.Data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59" name="Rounded Rectangle 24"/>
          <p:cNvSpPr/>
          <p:nvPr/>
        </p:nvSpPr>
        <p:spPr>
          <a:xfrm>
            <a:off x="2924375" y="3765159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err="1">
                <a:solidFill>
                  <a:srgbClr val="FFFFFF"/>
                </a:solidFill>
                <a:cs typeface="Helvetica Light"/>
              </a:rPr>
              <a:t>System.Windows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60" name="Rounded Rectangle 29"/>
          <p:cNvSpPr/>
          <p:nvPr/>
        </p:nvSpPr>
        <p:spPr>
          <a:xfrm>
            <a:off x="5094970" y="3765159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err="1">
                <a:solidFill>
                  <a:srgbClr val="FFFFFF"/>
                </a:solidFill>
                <a:cs typeface="Helvetica Light"/>
              </a:rPr>
              <a:t>System.Numerics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61" name="Rounded Rectangle 30"/>
          <p:cNvSpPr/>
          <p:nvPr/>
        </p:nvSpPr>
        <p:spPr>
          <a:xfrm>
            <a:off x="7265565" y="3765159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err="1">
                <a:solidFill>
                  <a:srgbClr val="FFFFFF"/>
                </a:solidFill>
                <a:cs typeface="Helvetica Light"/>
              </a:rPr>
              <a:t>System.Core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62" name="Rounded Rectangle 31"/>
          <p:cNvSpPr/>
          <p:nvPr/>
        </p:nvSpPr>
        <p:spPr>
          <a:xfrm>
            <a:off x="9436161" y="3765159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470" dirty="0" err="1">
                <a:solidFill>
                  <a:srgbClr val="FFFFFF"/>
                </a:solidFill>
                <a:cs typeface="Helvetica Light"/>
              </a:rPr>
              <a:t>System.ServiceModel</a:t>
            </a:r>
            <a:endParaRPr lang="en-US" sz="147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63" name="Rounded Rectangle 37"/>
          <p:cNvSpPr/>
          <p:nvPr/>
        </p:nvSpPr>
        <p:spPr>
          <a:xfrm>
            <a:off x="758271" y="2955887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err="1">
                <a:solidFill>
                  <a:srgbClr val="FFFFFF"/>
                </a:solidFill>
                <a:cs typeface="Helvetica Light"/>
              </a:rPr>
              <a:t>System.Net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64" name="Rounded Rectangle 38"/>
          <p:cNvSpPr/>
          <p:nvPr/>
        </p:nvSpPr>
        <p:spPr>
          <a:xfrm>
            <a:off x="2928866" y="2955887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FFFFFF"/>
                </a:solidFill>
                <a:cs typeface="Helvetica Light"/>
              </a:rPr>
              <a:t>System</a:t>
            </a:r>
          </a:p>
        </p:txBody>
      </p:sp>
      <p:sp>
        <p:nvSpPr>
          <p:cNvPr id="65" name="Rounded Rectangle 39"/>
          <p:cNvSpPr/>
          <p:nvPr/>
        </p:nvSpPr>
        <p:spPr>
          <a:xfrm>
            <a:off x="5099461" y="2955887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err="1">
                <a:solidFill>
                  <a:srgbClr val="FFFFFF"/>
                </a:solidFill>
                <a:cs typeface="Helvetica Light"/>
              </a:rPr>
              <a:t>System.IO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66" name="Rounded Rectangle 40"/>
          <p:cNvSpPr/>
          <p:nvPr/>
        </p:nvSpPr>
        <p:spPr>
          <a:xfrm>
            <a:off x="7270056" y="2955887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err="1">
                <a:solidFill>
                  <a:srgbClr val="FFFFFF"/>
                </a:solidFill>
                <a:cs typeface="Helvetica Light"/>
              </a:rPr>
              <a:t>System.Linq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67" name="Rounded Rectangle 41"/>
          <p:cNvSpPr/>
          <p:nvPr/>
        </p:nvSpPr>
        <p:spPr>
          <a:xfrm>
            <a:off x="9440652" y="2955887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err="1">
                <a:solidFill>
                  <a:srgbClr val="FFFFFF"/>
                </a:solidFill>
                <a:cs typeface="Helvetica Light"/>
              </a:rPr>
              <a:t>System.Xml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3469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348" y="2867956"/>
            <a:ext cx="6939509" cy="1122088"/>
          </a:xfrm>
        </p:spPr>
        <p:txBody>
          <a:bodyPr>
            <a:normAutofit/>
          </a:bodyPr>
          <a:lstStyle/>
          <a:p>
            <a:pPr algn="ctr"/>
            <a:r>
              <a:rPr lang="en-US" sz="5882" dirty="0">
                <a:solidFill>
                  <a:srgbClr val="6FBD23"/>
                </a:solidFill>
              </a:rPr>
              <a:t>✓</a:t>
            </a:r>
            <a:r>
              <a:rPr lang="en-US" sz="5882" dirty="0">
                <a:solidFill>
                  <a:srgbClr val="2DB1DD"/>
                </a:solidFill>
              </a:rPr>
              <a:t>Always Up-to-Date</a:t>
            </a:r>
            <a:endParaRPr lang="en-US" sz="5882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814148" y="3990044"/>
            <a:ext cx="2768646" cy="2305888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745" dirty="0">
                <a:latin typeface="+mn-lt"/>
              </a:rPr>
              <a:t>Full support for: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Apple Watch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Android Wear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Amazon Fire TV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Google Glass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and much more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814148" y="958104"/>
            <a:ext cx="3216858" cy="3036088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745" dirty="0">
                <a:latin typeface="+mn-lt"/>
              </a:rPr>
              <a:t>Same-day support: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iOS 5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iOS 6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iOS 7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iOS 7.1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iOS 8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>
                <a:latin typeface="+mn-lt"/>
              </a:rPr>
              <a:t>iOS </a:t>
            </a:r>
            <a:r>
              <a:rPr lang="en-US" sz="1961" dirty="0" smtClean="0">
                <a:latin typeface="+mn-lt"/>
              </a:rPr>
              <a:t>9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latin typeface="+mn-lt"/>
              </a:rPr>
              <a:t>iOS 10</a:t>
            </a:r>
            <a:endParaRPr lang="en-US" sz="196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4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 err="1" smtClean="0"/>
              <a:t>Xamarin</a:t>
            </a:r>
            <a:r>
              <a:rPr lang="en-US" b="1" dirty="0" smtClean="0"/>
              <a:t> for iOS Developers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52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value for an iOS developer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Use of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current</a:t>
            </a:r>
            <a:r>
              <a:rPr lang="es-ES_tradnl" dirty="0" smtClean="0"/>
              <a:t> </a:t>
            </a:r>
            <a:r>
              <a:rPr lang="es-ES_tradnl" dirty="0" err="1" smtClean="0"/>
              <a:t>skills</a:t>
            </a:r>
            <a:r>
              <a:rPr lang="es-ES_tradnl" dirty="0" smtClean="0"/>
              <a:t>: Interface </a:t>
            </a:r>
            <a:r>
              <a:rPr lang="es-ES_tradnl" dirty="0" err="1" smtClean="0"/>
              <a:t>Builder</a:t>
            </a:r>
            <a:r>
              <a:rPr lang="es-ES_tradnl" dirty="0" smtClean="0"/>
              <a:t>, </a:t>
            </a:r>
            <a:r>
              <a:rPr lang="es-ES_tradnl" dirty="0" err="1" smtClean="0"/>
              <a:t>same</a:t>
            </a:r>
            <a:r>
              <a:rPr lang="es-ES_tradnl" dirty="0" smtClean="0"/>
              <a:t> </a:t>
            </a:r>
            <a:r>
              <a:rPr lang="es-ES_tradnl" dirty="0" err="1" smtClean="0"/>
              <a:t>APIs</a:t>
            </a:r>
            <a:r>
              <a:rPr lang="es-ES_tradnl" dirty="0" smtClean="0"/>
              <a:t>, </a:t>
            </a:r>
            <a:r>
              <a:rPr lang="es-ES_tradnl" dirty="0" err="1" smtClean="0"/>
              <a:t>develop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r>
              <a:rPr lang="es-ES_tradnl" dirty="0" smtClean="0"/>
              <a:t> Mac </a:t>
            </a:r>
            <a:r>
              <a:rPr lang="es-ES_tradnl" dirty="0" err="1" smtClean="0"/>
              <a:t>or</a:t>
            </a:r>
            <a:r>
              <a:rPr lang="es-ES_tradnl" dirty="0" smtClean="0"/>
              <a:t> Windows, </a:t>
            </a:r>
            <a:r>
              <a:rPr lang="es-ES_tradnl" dirty="0" err="1" smtClean="0"/>
              <a:t>publish</a:t>
            </a:r>
            <a:r>
              <a:rPr lang="es-ES_tradnl" dirty="0" smtClean="0"/>
              <a:t> </a:t>
            </a:r>
            <a:r>
              <a:rPr lang="es-ES_tradnl" dirty="0" err="1" smtClean="0"/>
              <a:t>using</a:t>
            </a:r>
            <a:r>
              <a:rPr lang="es-ES_tradnl" dirty="0" smtClean="0"/>
              <a:t> </a:t>
            </a:r>
            <a:r>
              <a:rPr lang="es-ES_tradnl" dirty="0" err="1" smtClean="0"/>
              <a:t>XCode</a:t>
            </a:r>
            <a:r>
              <a:rPr lang="mr-IN" dirty="0" smtClean="0"/>
              <a:t>…</a:t>
            </a:r>
            <a:endParaRPr lang="es-ES_tradnl" dirty="0"/>
          </a:p>
        </p:txBody>
      </p:sp>
      <p:sp>
        <p:nvSpPr>
          <p:cNvPr id="3" name="Rectángulo 2"/>
          <p:cNvSpPr/>
          <p:nvPr/>
        </p:nvSpPr>
        <p:spPr>
          <a:xfrm>
            <a:off x="393700" y="2541141"/>
            <a:ext cx="2986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>
                <a:solidFill>
                  <a:srgbClr val="101094"/>
                </a:solidFill>
                <a:latin typeface="inherit" charset="0"/>
              </a:rPr>
              <a:t>let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 </a:t>
            </a:r>
            <a:r>
              <a:rPr lang="es-ES_tradnl" sz="1200" dirty="0" err="1">
                <a:solidFill>
                  <a:srgbClr val="303336"/>
                </a:solidFill>
                <a:latin typeface="inherit" charset="0"/>
              </a:rPr>
              <a:t>locationManager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 = </a:t>
            </a:r>
            <a:r>
              <a:rPr lang="es-ES_tradnl" sz="1200" dirty="0" err="1">
                <a:solidFill>
                  <a:srgbClr val="2B91AF"/>
                </a:solidFill>
                <a:latin typeface="inherit" charset="0"/>
              </a:rPr>
              <a:t>CLLocationManager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()</a:t>
            </a:r>
            <a:endParaRPr lang="es-ES_tradnl" sz="12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788441" y="2011666"/>
            <a:ext cx="65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/>
              <a:t>Swift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329362" y="2011666"/>
            <a:ext cx="126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Objective</a:t>
            </a:r>
            <a:r>
              <a:rPr lang="es-ES_tradnl" dirty="0" smtClean="0"/>
              <a:t>-C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605296" y="201528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/>
              <a:t>Xamarin</a:t>
            </a:r>
            <a:endParaRPr lang="es-ES_tradnl" dirty="0" smtClean="0"/>
          </a:p>
        </p:txBody>
      </p:sp>
      <p:sp>
        <p:nvSpPr>
          <p:cNvPr id="12" name="Rectángulo 11"/>
          <p:cNvSpPr/>
          <p:nvPr/>
        </p:nvSpPr>
        <p:spPr>
          <a:xfrm>
            <a:off x="4182189" y="2529629"/>
            <a:ext cx="3562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>
                <a:solidFill>
                  <a:srgbClr val="303336"/>
                </a:solidFill>
                <a:latin typeface="inherit" charset="0"/>
              </a:rPr>
              <a:t>locationManager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 = [[</a:t>
            </a:r>
            <a:r>
              <a:rPr lang="es-ES_tradnl" sz="1200" dirty="0" err="1">
                <a:solidFill>
                  <a:srgbClr val="2B91AF"/>
                </a:solidFill>
                <a:latin typeface="inherit" charset="0"/>
              </a:rPr>
              <a:t>CLLocationManager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 </a:t>
            </a:r>
            <a:r>
              <a:rPr lang="es-ES_tradnl" sz="1200" dirty="0" err="1">
                <a:solidFill>
                  <a:srgbClr val="303336"/>
                </a:solidFill>
                <a:latin typeface="inherit" charset="0"/>
              </a:rPr>
              <a:t>alloc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] </a:t>
            </a:r>
            <a:r>
              <a:rPr lang="es-ES_tradnl" sz="1200" dirty="0" err="1">
                <a:solidFill>
                  <a:srgbClr val="303336"/>
                </a:solidFill>
                <a:latin typeface="inherit" charset="0"/>
              </a:rPr>
              <a:t>init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]; </a:t>
            </a:r>
            <a:endParaRPr lang="es-ES_tradnl" sz="1200" dirty="0"/>
          </a:p>
        </p:txBody>
      </p:sp>
      <p:sp>
        <p:nvSpPr>
          <p:cNvPr id="13" name="Rectángulo 12"/>
          <p:cNvSpPr/>
          <p:nvPr/>
        </p:nvSpPr>
        <p:spPr>
          <a:xfrm>
            <a:off x="8439560" y="2541141"/>
            <a:ext cx="3296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>
                <a:solidFill>
                  <a:srgbClr val="009695"/>
                </a:solidFill>
              </a:rPr>
              <a:t>var</a:t>
            </a:r>
            <a:r>
              <a:rPr lang="es-ES_tradnl" sz="1200" dirty="0"/>
              <a:t> </a:t>
            </a:r>
            <a:r>
              <a:rPr lang="es-ES_tradnl" sz="1200" dirty="0" err="1" smtClean="0">
                <a:solidFill>
                  <a:srgbClr val="3364AD"/>
                </a:solidFill>
              </a:rPr>
              <a:t>locationManager</a:t>
            </a:r>
            <a:r>
              <a:rPr lang="es-ES_tradnl" sz="1200" dirty="0" smtClean="0"/>
              <a:t> </a:t>
            </a:r>
            <a:r>
              <a:rPr lang="es-ES_tradnl" sz="1200" dirty="0">
                <a:solidFill>
                  <a:srgbClr val="268BD2"/>
                </a:solidFill>
              </a:rPr>
              <a:t>=</a:t>
            </a:r>
            <a:r>
              <a:rPr lang="es-ES_tradnl" sz="1200" dirty="0"/>
              <a:t> </a:t>
            </a:r>
            <a:r>
              <a:rPr lang="es-ES_tradnl" sz="1200" dirty="0">
                <a:solidFill>
                  <a:srgbClr val="009695"/>
                </a:solidFill>
              </a:rPr>
              <a:t>new</a:t>
            </a:r>
            <a:r>
              <a:rPr lang="es-ES_tradnl" sz="1200" dirty="0"/>
              <a:t> </a:t>
            </a:r>
            <a:r>
              <a:rPr lang="es-ES_tradnl" sz="1200" dirty="0" err="1">
                <a:solidFill>
                  <a:srgbClr val="555753"/>
                </a:solidFill>
              </a:rPr>
              <a:t>CLLocationManager</a:t>
            </a:r>
            <a:r>
              <a:rPr lang="es-ES_tradnl" sz="1200" dirty="0"/>
              <a:t>();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93700" y="2829650"/>
            <a:ext cx="36643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>
                <a:solidFill>
                  <a:srgbClr val="101094"/>
                </a:solidFill>
                <a:latin typeface="inherit" charset="0"/>
              </a:rPr>
              <a:t>self</a:t>
            </a:r>
            <a:r>
              <a:rPr lang="es-ES_tradnl" sz="1200" dirty="0" err="1">
                <a:solidFill>
                  <a:srgbClr val="303336"/>
                </a:solidFill>
                <a:latin typeface="inherit" charset="0"/>
              </a:rPr>
              <a:t>.locationManager.requestWhenInUseAuthorization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()</a:t>
            </a:r>
            <a:endParaRPr lang="es-ES_tradnl" sz="1200" dirty="0"/>
          </a:p>
        </p:txBody>
      </p:sp>
      <p:sp>
        <p:nvSpPr>
          <p:cNvPr id="15" name="Rectángulo 14"/>
          <p:cNvSpPr/>
          <p:nvPr/>
        </p:nvSpPr>
        <p:spPr>
          <a:xfrm>
            <a:off x="4182189" y="2816759"/>
            <a:ext cx="3716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[</a:t>
            </a:r>
            <a:r>
              <a:rPr lang="es-ES_tradnl" sz="1200" dirty="0" err="1">
                <a:solidFill>
                  <a:srgbClr val="303336"/>
                </a:solidFill>
                <a:latin typeface="inherit" charset="0"/>
              </a:rPr>
              <a:t>self.locationManager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 </a:t>
            </a:r>
            <a:r>
              <a:rPr lang="es-ES_tradnl" sz="1200" dirty="0" err="1">
                <a:solidFill>
                  <a:srgbClr val="303336"/>
                </a:solidFill>
                <a:latin typeface="inherit" charset="0"/>
              </a:rPr>
              <a:t>requestWhenInUseAuthorization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];</a:t>
            </a:r>
            <a:endParaRPr lang="es-ES_tradnl" sz="1200" dirty="0"/>
          </a:p>
        </p:txBody>
      </p:sp>
      <p:sp>
        <p:nvSpPr>
          <p:cNvPr id="16" name="Rectángulo 15"/>
          <p:cNvSpPr/>
          <p:nvPr/>
        </p:nvSpPr>
        <p:spPr>
          <a:xfrm>
            <a:off x="8439560" y="2816758"/>
            <a:ext cx="34601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 smtClean="0">
                <a:solidFill>
                  <a:srgbClr val="3364AD"/>
                </a:solidFill>
              </a:rPr>
              <a:t>locationManager</a:t>
            </a:r>
            <a:r>
              <a:rPr lang="es-ES_tradnl" sz="1200" dirty="0" err="1" smtClean="0"/>
              <a:t>.</a:t>
            </a:r>
            <a:r>
              <a:rPr lang="es-ES_tradnl" sz="1200" dirty="0" err="1">
                <a:solidFill>
                  <a:srgbClr val="555753"/>
                </a:solidFill>
              </a:rPr>
              <a:t>R</a:t>
            </a:r>
            <a:r>
              <a:rPr lang="es-ES_tradnl" sz="1200" dirty="0" err="1" smtClean="0">
                <a:solidFill>
                  <a:srgbClr val="555753"/>
                </a:solidFill>
              </a:rPr>
              <a:t>equestWhenInUseAuthorization</a:t>
            </a:r>
            <a:r>
              <a:rPr lang="es-ES_tradnl" sz="1200" dirty="0"/>
              <a:t>();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393700" y="3105267"/>
            <a:ext cx="3788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 err="1" smtClean="0">
                <a:solidFill>
                  <a:srgbClr val="303336"/>
                </a:solidFill>
                <a:latin typeface="inherit" charset="0"/>
              </a:rPr>
              <a:t>locationManager.delegate</a:t>
            </a:r>
            <a:r>
              <a:rPr lang="es-ES_tradnl" sz="1200" dirty="0" smtClean="0">
                <a:solidFill>
                  <a:srgbClr val="303336"/>
                </a:solidFill>
                <a:latin typeface="inherit" charset="0"/>
              </a:rPr>
              <a:t> 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= </a:t>
            </a:r>
            <a:r>
              <a:rPr lang="es-ES_tradnl" sz="1200" dirty="0" err="1">
                <a:solidFill>
                  <a:srgbClr val="101094"/>
                </a:solidFill>
                <a:latin typeface="inherit" charset="0"/>
              </a:rPr>
              <a:t>self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 </a:t>
            </a:r>
            <a:endParaRPr lang="es-ES_tradnl" sz="1200" dirty="0" smtClean="0">
              <a:solidFill>
                <a:srgbClr val="303336"/>
              </a:solidFill>
              <a:latin typeface="inherit" charset="0"/>
            </a:endParaRPr>
          </a:p>
          <a:p>
            <a:r>
              <a:rPr lang="es-ES_tradnl" sz="1200" dirty="0" err="1" smtClean="0">
                <a:solidFill>
                  <a:srgbClr val="303336"/>
                </a:solidFill>
                <a:latin typeface="inherit" charset="0"/>
              </a:rPr>
              <a:t>locationManager.desiredAccuracy</a:t>
            </a:r>
            <a:r>
              <a:rPr lang="es-ES_tradnl" sz="1200" dirty="0" smtClean="0">
                <a:solidFill>
                  <a:srgbClr val="303336"/>
                </a:solidFill>
                <a:latin typeface="inherit" charset="0"/>
              </a:rPr>
              <a:t> 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= </a:t>
            </a:r>
            <a:r>
              <a:rPr lang="es-ES_tradnl" sz="1200" dirty="0" smtClean="0">
                <a:solidFill>
                  <a:srgbClr val="303336"/>
                </a:solidFill>
                <a:latin typeface="inherit" charset="0"/>
              </a:rPr>
              <a:t>10</a:t>
            </a:r>
          </a:p>
          <a:p>
            <a:r>
              <a:rPr lang="es-ES_tradnl" sz="1200" dirty="0" err="1" smtClean="0">
                <a:solidFill>
                  <a:srgbClr val="303336"/>
                </a:solidFill>
                <a:latin typeface="inherit" charset="0"/>
              </a:rPr>
              <a:t>locationManager.startUpdatingLocation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() </a:t>
            </a:r>
            <a:endParaRPr lang="es-ES_tradnl" sz="1200" dirty="0" smtClean="0">
              <a:solidFill>
                <a:srgbClr val="303336"/>
              </a:solidFill>
              <a:latin typeface="inherit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8439560" y="3090095"/>
            <a:ext cx="3898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 err="1" smtClean="0">
                <a:solidFill>
                  <a:srgbClr val="2B91AF"/>
                </a:solidFill>
              </a:rPr>
              <a:t>locationManager</a:t>
            </a:r>
            <a:r>
              <a:rPr lang="es-ES_tradnl" sz="1200" dirty="0" err="1" smtClean="0">
                <a:solidFill>
                  <a:srgbClr val="303336"/>
                </a:solidFill>
              </a:rPr>
              <a:t>.</a:t>
            </a:r>
            <a:r>
              <a:rPr lang="es-ES_tradnl" sz="1200" dirty="0" err="1" smtClean="0"/>
              <a:t>LocationsUpdated</a:t>
            </a:r>
            <a:r>
              <a:rPr lang="es-ES_tradnl" sz="1200" dirty="0" smtClean="0">
                <a:solidFill>
                  <a:srgbClr val="303336"/>
                </a:solidFill>
              </a:rPr>
              <a:t> </a:t>
            </a:r>
            <a:r>
              <a:rPr lang="es-ES_tradnl" sz="1200" dirty="0">
                <a:solidFill>
                  <a:srgbClr val="303336"/>
                </a:solidFill>
              </a:rPr>
              <a:t>+= </a:t>
            </a:r>
            <a:r>
              <a:rPr lang="es-ES_tradnl" sz="1200" dirty="0" err="1" smtClean="0"/>
              <a:t>LocationsUpdated</a:t>
            </a:r>
            <a:r>
              <a:rPr lang="es-ES_tradnl" sz="1200" dirty="0">
                <a:solidFill>
                  <a:srgbClr val="303336"/>
                </a:solidFill>
              </a:rPr>
              <a:t>; </a:t>
            </a:r>
            <a:endParaRPr lang="es-ES_tradnl" sz="1200" dirty="0" smtClean="0">
              <a:solidFill>
                <a:srgbClr val="303336"/>
              </a:solidFill>
            </a:endParaRPr>
          </a:p>
          <a:p>
            <a:r>
              <a:rPr lang="es-ES_tradnl" sz="1200" dirty="0" err="1">
                <a:solidFill>
                  <a:srgbClr val="2B91AF"/>
                </a:solidFill>
              </a:rPr>
              <a:t>locationManager</a:t>
            </a:r>
            <a:r>
              <a:rPr lang="es-ES_tradnl" sz="1200" dirty="0" err="1">
                <a:solidFill>
                  <a:srgbClr val="303336"/>
                </a:solidFill>
              </a:rPr>
              <a:t>.</a:t>
            </a:r>
            <a:r>
              <a:rPr lang="es-ES_tradnl" sz="1200" dirty="0" err="1"/>
              <a:t>DesiredAccuracy</a:t>
            </a:r>
            <a:r>
              <a:rPr lang="es-ES_tradnl" sz="1200" dirty="0"/>
              <a:t> </a:t>
            </a:r>
            <a:r>
              <a:rPr lang="es-ES_tradnl" sz="1200" dirty="0">
                <a:solidFill>
                  <a:srgbClr val="303336"/>
                </a:solidFill>
              </a:rPr>
              <a:t>= 10; </a:t>
            </a:r>
          </a:p>
          <a:p>
            <a:r>
              <a:rPr lang="es-ES_tradnl" sz="1200" dirty="0" err="1" smtClean="0">
                <a:solidFill>
                  <a:srgbClr val="2B91AF"/>
                </a:solidFill>
              </a:rPr>
              <a:t>locationManager</a:t>
            </a:r>
            <a:r>
              <a:rPr lang="es-ES_tradnl" sz="1200" dirty="0" err="1" smtClean="0">
                <a:solidFill>
                  <a:srgbClr val="303336"/>
                </a:solidFill>
              </a:rPr>
              <a:t>.</a:t>
            </a:r>
            <a:r>
              <a:rPr lang="es-ES_tradnl" sz="1200" dirty="0" err="1" smtClean="0"/>
              <a:t>StartUpdatingLocation</a:t>
            </a:r>
            <a:r>
              <a:rPr lang="es-ES_tradnl" sz="1200" dirty="0">
                <a:solidFill>
                  <a:srgbClr val="303336"/>
                </a:solidFill>
              </a:rPr>
              <a:t>();</a:t>
            </a:r>
            <a:endParaRPr lang="es-ES_tradnl" sz="1200" dirty="0"/>
          </a:p>
        </p:txBody>
      </p:sp>
      <p:sp>
        <p:nvSpPr>
          <p:cNvPr id="19" name="Rectángulo 18"/>
          <p:cNvSpPr/>
          <p:nvPr/>
        </p:nvSpPr>
        <p:spPr>
          <a:xfrm>
            <a:off x="4182189" y="3090095"/>
            <a:ext cx="284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 err="1">
                <a:solidFill>
                  <a:srgbClr val="222222"/>
                </a:solidFill>
              </a:rPr>
              <a:t>locationManager.delegate</a:t>
            </a:r>
            <a:r>
              <a:rPr lang="es-ES_tradnl" sz="1200" dirty="0">
                <a:solidFill>
                  <a:srgbClr val="222222"/>
                </a:solidFill>
              </a:rPr>
              <a:t> = </a:t>
            </a:r>
            <a:r>
              <a:rPr lang="es-ES_tradnl" sz="1200" dirty="0" err="1">
                <a:solidFill>
                  <a:srgbClr val="222222"/>
                </a:solidFill>
              </a:rPr>
              <a:t>self</a:t>
            </a:r>
            <a:r>
              <a:rPr lang="es-ES_tradnl" sz="1200" dirty="0" smtClean="0">
                <a:solidFill>
                  <a:srgbClr val="222222"/>
                </a:solidFill>
              </a:rPr>
              <a:t>;</a:t>
            </a:r>
          </a:p>
          <a:p>
            <a:r>
              <a:rPr lang="es-ES_tradnl" sz="1200" dirty="0" err="1" smtClean="0">
                <a:solidFill>
                  <a:srgbClr val="222222"/>
                </a:solidFill>
              </a:rPr>
              <a:t>locationManager.desiredAccuracy</a:t>
            </a:r>
            <a:r>
              <a:rPr lang="es-ES_tradnl" sz="1200" dirty="0" smtClean="0">
                <a:solidFill>
                  <a:srgbClr val="222222"/>
                </a:solidFill>
              </a:rPr>
              <a:t> </a:t>
            </a:r>
            <a:r>
              <a:rPr lang="es-ES_tradnl" sz="1200" dirty="0">
                <a:solidFill>
                  <a:srgbClr val="222222"/>
                </a:solidFill>
              </a:rPr>
              <a:t>= </a:t>
            </a:r>
            <a:r>
              <a:rPr lang="es-ES_tradnl" sz="1200" dirty="0" smtClean="0">
                <a:solidFill>
                  <a:srgbClr val="222222"/>
                </a:solidFill>
              </a:rPr>
              <a:t>10;</a:t>
            </a:r>
          </a:p>
          <a:p>
            <a:r>
              <a:rPr lang="es-ES_tradnl" sz="1200" dirty="0" smtClean="0">
                <a:solidFill>
                  <a:srgbClr val="222222"/>
                </a:solidFill>
              </a:rPr>
              <a:t>[</a:t>
            </a:r>
            <a:r>
              <a:rPr lang="es-ES_tradnl" sz="1200" dirty="0" err="1">
                <a:solidFill>
                  <a:srgbClr val="222222"/>
                </a:solidFill>
              </a:rPr>
              <a:t>locationManager</a:t>
            </a:r>
            <a:r>
              <a:rPr lang="es-ES_tradnl" sz="1200" dirty="0">
                <a:solidFill>
                  <a:srgbClr val="222222"/>
                </a:solidFill>
              </a:rPr>
              <a:t> </a:t>
            </a:r>
            <a:r>
              <a:rPr lang="es-ES_tradnl" sz="1200" dirty="0" err="1">
                <a:solidFill>
                  <a:srgbClr val="222222"/>
                </a:solidFill>
              </a:rPr>
              <a:t>startUpdatingLocation</a:t>
            </a:r>
            <a:r>
              <a:rPr lang="es-ES_tradnl" sz="1200" dirty="0" smtClean="0">
                <a:solidFill>
                  <a:srgbClr val="222222"/>
                </a:solidFill>
              </a:rPr>
              <a:t>];</a:t>
            </a:r>
            <a:endParaRPr lang="es-ES_tradnl" sz="12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272444" y="4100546"/>
            <a:ext cx="11534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lines</a:t>
            </a:r>
            <a:r>
              <a:rPr lang="es-ES" dirty="0" smtClean="0"/>
              <a:t>, 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of </a:t>
            </a:r>
            <a:r>
              <a:rPr lang="es-ES" dirty="0" err="1" smtClean="0"/>
              <a:t>members</a:t>
            </a:r>
            <a:r>
              <a:rPr lang="es-ES" dirty="0" smtClean="0"/>
              <a:t> and </a:t>
            </a:r>
            <a:r>
              <a:rPr lang="es-ES" dirty="0" err="1" smtClean="0"/>
              <a:t>objects</a:t>
            </a:r>
            <a:r>
              <a:rPr lang="mr-IN" dirty="0" smtClean="0"/>
              <a:t>…</a:t>
            </a:r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r>
              <a:rPr lang="es-ES" dirty="0" smtClean="0"/>
              <a:t>In a </a:t>
            </a:r>
            <a:r>
              <a:rPr lang="es-ES" dirty="0" err="1" smtClean="0"/>
              <a:t>Xamarin</a:t>
            </a:r>
            <a:r>
              <a:rPr lang="es-ES" dirty="0" smtClean="0"/>
              <a:t> iOS </a:t>
            </a:r>
            <a:r>
              <a:rPr lang="es-ES" dirty="0" err="1" smtClean="0"/>
              <a:t>project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info.plist</a:t>
            </a:r>
            <a:r>
              <a:rPr lang="es-ES" dirty="0" smtClean="0"/>
              <a:t>, </a:t>
            </a:r>
            <a:r>
              <a:rPr lang="es-ES" dirty="0" err="1" smtClean="0"/>
              <a:t>AppDelegate.cs</a:t>
            </a:r>
            <a:r>
              <a:rPr lang="es-ES" dirty="0" smtClean="0"/>
              <a:t>, </a:t>
            </a:r>
            <a:r>
              <a:rPr lang="es-ES" dirty="0" err="1" smtClean="0"/>
              <a:t>you</a:t>
            </a:r>
            <a:r>
              <a:rPr lang="es-ES" dirty="0" smtClean="0"/>
              <a:t> can use </a:t>
            </a:r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Assets</a:t>
            </a:r>
            <a:r>
              <a:rPr lang="mr-IN" dirty="0" smtClean="0"/>
              <a:t>…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in </a:t>
            </a:r>
            <a:r>
              <a:rPr lang="es-ES" dirty="0" err="1" smtClean="0"/>
              <a:t>swift</a:t>
            </a:r>
            <a:r>
              <a:rPr lang="es-ES" dirty="0" smtClean="0"/>
              <a:t> and </a:t>
            </a:r>
            <a:r>
              <a:rPr lang="es-ES" dirty="0" err="1" smtClean="0"/>
              <a:t>Objective</a:t>
            </a:r>
            <a:r>
              <a:rPr lang="es-ES" dirty="0" smtClean="0"/>
              <a:t>-C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98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value for an iOS developer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One</a:t>
            </a:r>
            <a:r>
              <a:rPr lang="es-ES_tradnl" dirty="0" smtClean="0"/>
              <a:t> </a:t>
            </a:r>
            <a:r>
              <a:rPr lang="es-ES_tradnl" dirty="0" err="1" smtClean="0"/>
              <a:t>technology</a:t>
            </a:r>
            <a:r>
              <a:rPr lang="es-ES_tradnl" dirty="0" smtClean="0"/>
              <a:t> </a:t>
            </a:r>
            <a:r>
              <a:rPr lang="es-ES_tradnl" dirty="0" err="1" smtClean="0"/>
              <a:t>stack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all</a:t>
            </a:r>
            <a:r>
              <a:rPr lang="es-ES_tradnl" dirty="0" smtClean="0"/>
              <a:t> </a:t>
            </a:r>
            <a:r>
              <a:rPr lang="es-ES_tradnl" dirty="0" err="1" smtClean="0"/>
              <a:t>platforms</a:t>
            </a:r>
            <a:r>
              <a:rPr lang="es-ES_tradnl" dirty="0" smtClean="0"/>
              <a:t>, </a:t>
            </a:r>
            <a:r>
              <a:rPr lang="es-ES_tradnl" dirty="0" err="1" smtClean="0"/>
              <a:t>easying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migration</a:t>
            </a:r>
            <a:r>
              <a:rPr lang="es-ES_tradnl" dirty="0" smtClean="0"/>
              <a:t> of apps </a:t>
            </a:r>
            <a:r>
              <a:rPr lang="es-ES_tradnl" dirty="0" err="1" smtClean="0"/>
              <a:t>from</a:t>
            </a:r>
            <a:r>
              <a:rPr lang="es-ES_tradnl" dirty="0" smtClean="0"/>
              <a:t> iOS to Android, Windows, </a:t>
            </a:r>
            <a:r>
              <a:rPr lang="es-ES_tradnl" dirty="0" err="1" smtClean="0"/>
              <a:t>Tizen</a:t>
            </a:r>
            <a:r>
              <a:rPr lang="es-ES_tradnl" dirty="0" smtClean="0"/>
              <a:t>, Mac</a:t>
            </a:r>
            <a:r>
              <a:rPr lang="mr-IN" dirty="0" smtClean="0"/>
              <a:t>…</a:t>
            </a:r>
            <a:endParaRPr lang="es-ES_tradnl" dirty="0" smtClean="0"/>
          </a:p>
        </p:txBody>
      </p:sp>
      <p:sp>
        <p:nvSpPr>
          <p:cNvPr id="10" name="Oval 44"/>
          <p:cNvSpPr/>
          <p:nvPr/>
        </p:nvSpPr>
        <p:spPr bwMode="auto">
          <a:xfrm>
            <a:off x="1556200" y="4272554"/>
            <a:ext cx="613490" cy="613491"/>
          </a:xfrm>
          <a:prstGeom prst="ellipse">
            <a:avLst/>
          </a:prstGeom>
          <a:solidFill>
            <a:srgbClr val="9570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45" descr="Apple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274" y="4399189"/>
            <a:ext cx="279145" cy="311986"/>
          </a:xfrm>
          <a:prstGeom prst="rect">
            <a:avLst/>
          </a:prstGeom>
        </p:spPr>
      </p:pic>
      <p:sp>
        <p:nvSpPr>
          <p:cNvPr id="12" name="Oval 40"/>
          <p:cNvSpPr/>
          <p:nvPr/>
        </p:nvSpPr>
        <p:spPr bwMode="auto">
          <a:xfrm>
            <a:off x="3700863" y="4272554"/>
            <a:ext cx="613490" cy="613491"/>
          </a:xfrm>
          <a:prstGeom prst="ellipse">
            <a:avLst/>
          </a:prstGeom>
          <a:solidFill>
            <a:srgbClr val="66B1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43" descr="Android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224" y="4426400"/>
            <a:ext cx="259407" cy="298319"/>
          </a:xfrm>
          <a:prstGeom prst="rect">
            <a:avLst/>
          </a:prstGeom>
        </p:spPr>
      </p:pic>
      <p:sp>
        <p:nvSpPr>
          <p:cNvPr id="14" name="Oval 35"/>
          <p:cNvSpPr/>
          <p:nvPr/>
        </p:nvSpPr>
        <p:spPr bwMode="auto">
          <a:xfrm>
            <a:off x="5844861" y="4272554"/>
            <a:ext cx="613491" cy="613491"/>
          </a:xfrm>
          <a:prstGeom prst="ellipse">
            <a:avLst/>
          </a:prstGeom>
          <a:solidFill>
            <a:srgbClr val="00BB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37" descr="Windows_log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389" y="4446755"/>
            <a:ext cx="277937" cy="2594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8044" y="4175647"/>
            <a:ext cx="799823" cy="7998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452" y="4268813"/>
            <a:ext cx="613492" cy="613492"/>
          </a:xfrm>
          <a:prstGeom prst="rect">
            <a:avLst/>
          </a:prstGeom>
        </p:spPr>
      </p:pic>
      <p:sp>
        <p:nvSpPr>
          <p:cNvPr id="16" name="Rounded Rectangle 37"/>
          <p:cNvSpPr/>
          <p:nvPr/>
        </p:nvSpPr>
        <p:spPr>
          <a:xfrm>
            <a:off x="758271" y="2955887"/>
            <a:ext cx="10903845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Shared logic controller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17" name="Rounded Rectangle 37"/>
          <p:cNvSpPr/>
          <p:nvPr/>
        </p:nvSpPr>
        <p:spPr>
          <a:xfrm>
            <a:off x="758271" y="2174790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smtClean="0">
                <a:solidFill>
                  <a:srgbClr val="FFFFFF"/>
                </a:solidFill>
                <a:cs typeface="Helvetica Light"/>
              </a:rPr>
              <a:t>REST Service access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18" name="Rounded Rectangle 37"/>
          <p:cNvSpPr/>
          <p:nvPr/>
        </p:nvSpPr>
        <p:spPr>
          <a:xfrm>
            <a:off x="2980069" y="2180312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Local SQLite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19" name="Rounded Rectangle 37"/>
          <p:cNvSpPr/>
          <p:nvPr/>
        </p:nvSpPr>
        <p:spPr>
          <a:xfrm>
            <a:off x="5201867" y="2180312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Navigation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0" name="Rounded Rectangle 37"/>
          <p:cNvSpPr/>
          <p:nvPr/>
        </p:nvSpPr>
        <p:spPr>
          <a:xfrm>
            <a:off x="758271" y="1724006"/>
            <a:ext cx="10903845" cy="335998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Unit Testing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1" name="Rounded Rectangle 37"/>
          <p:cNvSpPr/>
          <p:nvPr/>
        </p:nvSpPr>
        <p:spPr>
          <a:xfrm>
            <a:off x="7415043" y="2180312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Data validation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2" name="Rounded Rectangle 37"/>
          <p:cNvSpPr/>
          <p:nvPr/>
        </p:nvSpPr>
        <p:spPr>
          <a:xfrm>
            <a:off x="9628219" y="2180312"/>
            <a:ext cx="2033897" cy="666313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File I/O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3" name="Flecha abajo 22"/>
          <p:cNvSpPr/>
          <p:nvPr/>
        </p:nvSpPr>
        <p:spPr>
          <a:xfrm>
            <a:off x="1711250" y="3731462"/>
            <a:ext cx="267286" cy="39143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Flecha abajo 23"/>
          <p:cNvSpPr/>
          <p:nvPr/>
        </p:nvSpPr>
        <p:spPr>
          <a:xfrm>
            <a:off x="3851118" y="3731462"/>
            <a:ext cx="267286" cy="39143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Flecha abajo 24"/>
          <p:cNvSpPr/>
          <p:nvPr/>
        </p:nvSpPr>
        <p:spPr>
          <a:xfrm>
            <a:off x="5996745" y="3731462"/>
            <a:ext cx="267286" cy="39143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Flecha abajo 25"/>
          <p:cNvSpPr/>
          <p:nvPr/>
        </p:nvSpPr>
        <p:spPr>
          <a:xfrm>
            <a:off x="8114555" y="3731462"/>
            <a:ext cx="267286" cy="39143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lecha abajo 26"/>
          <p:cNvSpPr/>
          <p:nvPr/>
        </p:nvSpPr>
        <p:spPr>
          <a:xfrm>
            <a:off x="10303822" y="3731462"/>
            <a:ext cx="267286" cy="39143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CuadroTexto 27"/>
          <p:cNvSpPr txBox="1"/>
          <p:nvPr/>
        </p:nvSpPr>
        <p:spPr>
          <a:xfrm>
            <a:off x="1160477" y="5074734"/>
            <a:ext cx="14049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latin typeface="+mj-lt"/>
              </a:rPr>
              <a:t>UI</a:t>
            </a:r>
          </a:p>
          <a:p>
            <a:pPr algn="ctr"/>
            <a:r>
              <a:rPr lang="es-ES_tradnl" sz="1600" dirty="0" smtClean="0">
                <a:latin typeface="+mj-lt"/>
              </a:rPr>
              <a:t>Hardware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 smtClean="0">
              <a:latin typeface="+mj-lt"/>
            </a:endParaRPr>
          </a:p>
          <a:p>
            <a:pPr algn="ctr"/>
            <a:r>
              <a:rPr lang="es-ES_tradnl" sz="1600" dirty="0" smtClean="0">
                <a:latin typeface="+mj-lt"/>
              </a:rPr>
              <a:t>Store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>
              <a:latin typeface="+mj-lt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3294549" y="5074734"/>
            <a:ext cx="14049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latin typeface="+mj-lt"/>
              </a:rPr>
              <a:t>UI</a:t>
            </a:r>
          </a:p>
          <a:p>
            <a:pPr algn="ctr"/>
            <a:r>
              <a:rPr lang="es-ES_tradnl" sz="1600" dirty="0" smtClean="0">
                <a:latin typeface="+mj-lt"/>
              </a:rPr>
              <a:t>Hardware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 smtClean="0">
              <a:latin typeface="+mj-lt"/>
            </a:endParaRPr>
          </a:p>
          <a:p>
            <a:pPr algn="ctr"/>
            <a:r>
              <a:rPr lang="es-ES_tradnl" sz="1600" dirty="0" smtClean="0">
                <a:latin typeface="+mj-lt"/>
              </a:rPr>
              <a:t>Store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>
              <a:latin typeface="+mj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428621" y="5070190"/>
            <a:ext cx="14049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latin typeface="+mj-lt"/>
              </a:rPr>
              <a:t>UI</a:t>
            </a:r>
          </a:p>
          <a:p>
            <a:pPr algn="ctr"/>
            <a:r>
              <a:rPr lang="es-ES_tradnl" sz="1600" dirty="0" smtClean="0">
                <a:latin typeface="+mj-lt"/>
              </a:rPr>
              <a:t>Hardware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 smtClean="0">
              <a:latin typeface="+mj-lt"/>
            </a:endParaRPr>
          </a:p>
          <a:p>
            <a:pPr algn="ctr"/>
            <a:r>
              <a:rPr lang="es-ES_tradnl" sz="1600" dirty="0" smtClean="0">
                <a:latin typeface="+mj-lt"/>
              </a:rPr>
              <a:t>Store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>
              <a:latin typeface="+mj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562693" y="5074734"/>
            <a:ext cx="14049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latin typeface="+mj-lt"/>
              </a:rPr>
              <a:t>UI</a:t>
            </a:r>
          </a:p>
          <a:p>
            <a:pPr algn="ctr"/>
            <a:r>
              <a:rPr lang="es-ES_tradnl" sz="1600" dirty="0" smtClean="0">
                <a:latin typeface="+mj-lt"/>
              </a:rPr>
              <a:t>Hardware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 smtClean="0">
              <a:latin typeface="+mj-lt"/>
            </a:endParaRPr>
          </a:p>
          <a:p>
            <a:pPr algn="ctr"/>
            <a:r>
              <a:rPr lang="es-ES_tradnl" sz="1600" dirty="0" smtClean="0">
                <a:latin typeface="+mj-lt"/>
              </a:rPr>
              <a:t>Store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>
              <a:latin typeface="+mj-lt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9734997" y="5067252"/>
            <a:ext cx="14049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latin typeface="+mj-lt"/>
              </a:rPr>
              <a:t>UI</a:t>
            </a:r>
          </a:p>
          <a:p>
            <a:pPr algn="ctr"/>
            <a:r>
              <a:rPr lang="es-ES_tradnl" sz="1600" dirty="0" smtClean="0">
                <a:latin typeface="+mj-lt"/>
              </a:rPr>
              <a:t>Hardware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 smtClean="0">
              <a:latin typeface="+mj-lt"/>
            </a:endParaRPr>
          </a:p>
          <a:p>
            <a:pPr algn="ctr"/>
            <a:r>
              <a:rPr lang="es-ES_tradnl" sz="1600" dirty="0" smtClean="0">
                <a:latin typeface="+mj-lt"/>
              </a:rPr>
              <a:t>Store </a:t>
            </a:r>
            <a:r>
              <a:rPr lang="es-ES_tradnl" sz="1600" dirty="0" err="1" smtClean="0">
                <a:latin typeface="+mj-lt"/>
              </a:rPr>
              <a:t>APIs</a:t>
            </a:r>
            <a:endParaRPr lang="es-ES_trad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0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value for an iOS developer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Simplified</a:t>
            </a:r>
            <a:r>
              <a:rPr lang="es-ES_tradnl" dirty="0" smtClean="0"/>
              <a:t> </a:t>
            </a:r>
            <a:r>
              <a:rPr lang="es-ES_tradnl" dirty="0" err="1" smtClean="0"/>
              <a:t>maintenance</a:t>
            </a:r>
            <a:r>
              <a:rPr lang="es-ES_tradnl" dirty="0" smtClean="0"/>
              <a:t>, </a:t>
            </a:r>
            <a:r>
              <a:rPr lang="es-ES_tradnl" dirty="0" err="1" smtClean="0"/>
              <a:t>logic</a:t>
            </a:r>
            <a:r>
              <a:rPr lang="es-ES_tradnl" dirty="0" smtClean="0"/>
              <a:t>, </a:t>
            </a:r>
            <a:r>
              <a:rPr lang="es-ES_tradnl" dirty="0" err="1" smtClean="0"/>
              <a:t>network</a:t>
            </a:r>
            <a:r>
              <a:rPr lang="es-ES_tradnl" dirty="0" smtClean="0"/>
              <a:t>, data </a:t>
            </a:r>
            <a:r>
              <a:rPr lang="es-ES_tradnl" dirty="0" err="1" smtClean="0"/>
              <a:t>access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shared</a:t>
            </a:r>
            <a:r>
              <a:rPr lang="es-ES_tradnl" dirty="0" smtClean="0"/>
              <a:t> </a:t>
            </a:r>
            <a:r>
              <a:rPr lang="es-ES_tradnl" dirty="0" err="1" smtClean="0"/>
              <a:t>across</a:t>
            </a:r>
            <a:r>
              <a:rPr lang="es-ES_tradnl" dirty="0" smtClean="0"/>
              <a:t> </a:t>
            </a:r>
            <a:r>
              <a:rPr lang="es-ES_tradnl" dirty="0" err="1" smtClean="0"/>
              <a:t>platforms</a:t>
            </a:r>
            <a:r>
              <a:rPr lang="es-ES_tradnl" dirty="0" smtClean="0"/>
              <a:t> so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easy</a:t>
            </a:r>
            <a:r>
              <a:rPr lang="es-ES_tradnl" dirty="0" smtClean="0"/>
              <a:t> to </a:t>
            </a:r>
            <a:r>
              <a:rPr lang="es-ES_tradnl" dirty="0" err="1" smtClean="0"/>
              <a:t>identify</a:t>
            </a:r>
            <a:r>
              <a:rPr lang="es-ES_tradnl" dirty="0" smtClean="0"/>
              <a:t> and </a:t>
            </a:r>
            <a:r>
              <a:rPr lang="es-ES_tradnl" dirty="0" err="1" smtClean="0"/>
              <a:t>fix</a:t>
            </a:r>
            <a:r>
              <a:rPr lang="es-ES_tradnl" dirty="0" smtClean="0"/>
              <a:t> bugs, </a:t>
            </a:r>
            <a:r>
              <a:rPr lang="es-ES_tradnl" dirty="0" err="1" smtClean="0"/>
              <a:t>add</a:t>
            </a:r>
            <a:r>
              <a:rPr lang="es-ES_tradnl" dirty="0" smtClean="0"/>
              <a:t> </a:t>
            </a:r>
            <a:r>
              <a:rPr lang="es-ES_tradnl" dirty="0" err="1" smtClean="0"/>
              <a:t>features</a:t>
            </a:r>
            <a:r>
              <a:rPr lang="mr-IN" dirty="0" smtClean="0"/>
              <a:t>…</a:t>
            </a: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752212" y="2185141"/>
            <a:ext cx="307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Pure</a:t>
            </a:r>
            <a:r>
              <a:rPr lang="es-ES_tradnl" dirty="0" smtClean="0"/>
              <a:t> </a:t>
            </a:r>
            <a:r>
              <a:rPr lang="es-ES_tradnl" dirty="0" err="1" smtClean="0"/>
              <a:t>Native</a:t>
            </a:r>
            <a:r>
              <a:rPr lang="es-ES_tradnl" dirty="0" smtClean="0"/>
              <a:t> </a:t>
            </a:r>
            <a:r>
              <a:rPr lang="es-ES_tradnl" dirty="0" err="1" smtClean="0"/>
              <a:t>development</a:t>
            </a:r>
            <a:r>
              <a:rPr lang="es-ES_tradnl" dirty="0" smtClean="0"/>
              <a:t> bugs</a:t>
            </a:r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7861495" y="2185141"/>
            <a:ext cx="341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Xamarin</a:t>
            </a:r>
            <a:r>
              <a:rPr lang="es-ES_tradnl" dirty="0" smtClean="0"/>
              <a:t> </a:t>
            </a:r>
            <a:r>
              <a:rPr lang="es-ES_tradnl" dirty="0" err="1" smtClean="0"/>
              <a:t>Native</a:t>
            </a:r>
            <a:r>
              <a:rPr lang="es-ES_tradnl" dirty="0" smtClean="0"/>
              <a:t> </a:t>
            </a:r>
            <a:r>
              <a:rPr lang="es-ES_tradnl" dirty="0" err="1" smtClean="0"/>
              <a:t>development</a:t>
            </a:r>
            <a:r>
              <a:rPr lang="es-ES_tradnl" dirty="0" smtClean="0"/>
              <a:t> bugs</a:t>
            </a:r>
            <a:endParaRPr lang="es-ES_tradnl" dirty="0"/>
          </a:p>
        </p:txBody>
      </p:sp>
      <p:sp>
        <p:nvSpPr>
          <p:cNvPr id="15" name="Rounded Rectangle 37"/>
          <p:cNvSpPr/>
          <p:nvPr/>
        </p:nvSpPr>
        <p:spPr>
          <a:xfrm>
            <a:off x="550361" y="3143162"/>
            <a:ext cx="1538692" cy="1411996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REST Service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access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logic code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11" name="Oval 44"/>
          <p:cNvSpPr/>
          <p:nvPr/>
        </p:nvSpPr>
        <p:spPr bwMode="auto">
          <a:xfrm>
            <a:off x="272444" y="4248412"/>
            <a:ext cx="613490" cy="613491"/>
          </a:xfrm>
          <a:prstGeom prst="ellipse">
            <a:avLst/>
          </a:prstGeom>
          <a:solidFill>
            <a:srgbClr val="9570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45" descr="Apple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18" y="4375047"/>
            <a:ext cx="279145" cy="311986"/>
          </a:xfrm>
          <a:prstGeom prst="rect">
            <a:avLst/>
          </a:prstGeom>
        </p:spPr>
      </p:pic>
      <p:sp>
        <p:nvSpPr>
          <p:cNvPr id="17" name="Rounded Rectangle 37"/>
          <p:cNvSpPr/>
          <p:nvPr/>
        </p:nvSpPr>
        <p:spPr>
          <a:xfrm>
            <a:off x="2695023" y="3143162"/>
            <a:ext cx="1538692" cy="1411996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REST Service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access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logic code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13" name="Oval 40"/>
          <p:cNvSpPr/>
          <p:nvPr/>
        </p:nvSpPr>
        <p:spPr bwMode="auto">
          <a:xfrm>
            <a:off x="2388278" y="4248412"/>
            <a:ext cx="613490" cy="613491"/>
          </a:xfrm>
          <a:prstGeom prst="ellipse">
            <a:avLst/>
          </a:prstGeom>
          <a:solidFill>
            <a:srgbClr val="66B1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43" descr="Android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639" y="4402258"/>
            <a:ext cx="259407" cy="298319"/>
          </a:xfrm>
          <a:prstGeom prst="rect">
            <a:avLst/>
          </a:prstGeom>
        </p:spPr>
      </p:pic>
      <p:sp>
        <p:nvSpPr>
          <p:cNvPr id="18" name="Rounded Rectangle 37"/>
          <p:cNvSpPr/>
          <p:nvPr/>
        </p:nvSpPr>
        <p:spPr>
          <a:xfrm>
            <a:off x="7475359" y="3143162"/>
            <a:ext cx="4190708" cy="141199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REST Service</a:t>
            </a:r>
          </a:p>
          <a:p>
            <a:pPr algn="ctr" defTabSz="914367"/>
            <a:r>
              <a:rPr lang="en-US" sz="1765" dirty="0">
                <a:solidFill>
                  <a:srgbClr val="FFFFFF"/>
                </a:solidFill>
                <a:cs typeface="Helvetica Light"/>
              </a:rPr>
              <a:t>a</a:t>
            </a:r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ccess</a:t>
            </a:r>
          </a:p>
          <a:p>
            <a:pPr algn="ctr" defTabSz="914367"/>
            <a:r>
              <a:rPr lang="en-US" sz="1765" dirty="0">
                <a:solidFill>
                  <a:srgbClr val="FFFFFF"/>
                </a:solidFill>
                <a:cs typeface="Helvetica Light"/>
              </a:rPr>
              <a:t>l</a:t>
            </a:r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ogic code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19" name="Oval 44"/>
          <p:cNvSpPr/>
          <p:nvPr/>
        </p:nvSpPr>
        <p:spPr bwMode="auto">
          <a:xfrm>
            <a:off x="7197442" y="4248412"/>
            <a:ext cx="613490" cy="613491"/>
          </a:xfrm>
          <a:prstGeom prst="ellipse">
            <a:avLst/>
          </a:prstGeom>
          <a:solidFill>
            <a:srgbClr val="9570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45" descr="Apple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516" y="4375047"/>
            <a:ext cx="279145" cy="311986"/>
          </a:xfrm>
          <a:prstGeom prst="rect">
            <a:avLst/>
          </a:prstGeom>
        </p:spPr>
      </p:pic>
      <p:sp>
        <p:nvSpPr>
          <p:cNvPr id="22" name="Oval 40"/>
          <p:cNvSpPr/>
          <p:nvPr/>
        </p:nvSpPr>
        <p:spPr bwMode="auto">
          <a:xfrm>
            <a:off x="9313276" y="4248412"/>
            <a:ext cx="613490" cy="613491"/>
          </a:xfrm>
          <a:prstGeom prst="ellipse">
            <a:avLst/>
          </a:prstGeom>
          <a:solidFill>
            <a:srgbClr val="66B1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43" descr="Android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637" y="4402258"/>
            <a:ext cx="259407" cy="298319"/>
          </a:xfrm>
          <a:prstGeom prst="rect">
            <a:avLst/>
          </a:prstGeom>
        </p:spPr>
      </p:pic>
      <p:sp>
        <p:nvSpPr>
          <p:cNvPr id="24" name="Oval 35"/>
          <p:cNvSpPr/>
          <p:nvPr/>
        </p:nvSpPr>
        <p:spPr bwMode="auto">
          <a:xfrm>
            <a:off x="11314793" y="4248412"/>
            <a:ext cx="613491" cy="613491"/>
          </a:xfrm>
          <a:prstGeom prst="ellipse">
            <a:avLst/>
          </a:prstGeom>
          <a:solidFill>
            <a:srgbClr val="00BB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37" descr="Windows_log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3321" y="4422613"/>
            <a:ext cx="277937" cy="25940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393700" y="2689428"/>
            <a:ext cx="1832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 smtClean="0">
                <a:latin typeface="+mj-lt"/>
              </a:rPr>
              <a:t>Objective</a:t>
            </a:r>
            <a:r>
              <a:rPr lang="es-ES_tradnl" sz="1600" dirty="0" smtClean="0">
                <a:latin typeface="+mj-lt"/>
              </a:rPr>
              <a:t>-C / Swift</a:t>
            </a:r>
            <a:endParaRPr lang="es-ES_tradnl" sz="1600" dirty="0">
              <a:latin typeface="+mj-lt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3202085" y="2689428"/>
            <a:ext cx="524567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latin typeface="+mj-lt"/>
              </a:rPr>
              <a:t>Java</a:t>
            </a:r>
            <a:endParaRPr lang="es-ES_tradnl" sz="1600" dirty="0">
              <a:latin typeface="+mj-lt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9415407" y="2689428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smtClean="0">
                <a:latin typeface="+mj-lt"/>
              </a:rPr>
              <a:t>C#</a:t>
            </a:r>
            <a:endParaRPr lang="es-ES_tradnl" sz="1600" dirty="0">
              <a:latin typeface="+mj-lt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272444" y="5191233"/>
            <a:ext cx="562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 err="1" smtClean="0">
                <a:latin typeface="+mj-lt"/>
              </a:rPr>
              <a:t>Different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implementations</a:t>
            </a:r>
            <a:r>
              <a:rPr lang="es-ES_tradnl" dirty="0" smtClean="0">
                <a:latin typeface="+mj-lt"/>
              </a:rPr>
              <a:t> can </a:t>
            </a:r>
            <a:r>
              <a:rPr lang="es-ES_tradnl" dirty="0" err="1" smtClean="0">
                <a:latin typeface="+mj-lt"/>
              </a:rPr>
              <a:t>have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different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smtClean="0">
                <a:latin typeface="+mj-lt"/>
              </a:rPr>
              <a:t>bugs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>
                <a:latin typeface="+mj-lt"/>
              </a:rPr>
              <a:t>Requires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different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teams</a:t>
            </a:r>
            <a:r>
              <a:rPr lang="es-ES_tradnl" dirty="0" smtClean="0">
                <a:latin typeface="+mj-lt"/>
              </a:rPr>
              <a:t> to </a:t>
            </a:r>
            <a:r>
              <a:rPr lang="es-ES_tradnl" dirty="0" err="1" smtClean="0">
                <a:latin typeface="+mj-lt"/>
              </a:rPr>
              <a:t>fix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them</a:t>
            </a:r>
            <a:endParaRPr lang="es-ES_tradnl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dirty="0" err="1">
                <a:latin typeface="+mj-lt"/>
              </a:rPr>
              <a:t>D</a:t>
            </a:r>
            <a:r>
              <a:rPr lang="es-ES_tradnl" dirty="0" err="1" smtClean="0">
                <a:latin typeface="+mj-lt"/>
              </a:rPr>
              <a:t>ifferent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timings</a:t>
            </a:r>
            <a:r>
              <a:rPr lang="es-ES_tradnl" dirty="0" smtClean="0">
                <a:latin typeface="+mj-lt"/>
              </a:rPr>
              <a:t> and </a:t>
            </a:r>
            <a:r>
              <a:rPr lang="es-ES_tradnl" dirty="0" err="1" smtClean="0">
                <a:latin typeface="+mj-lt"/>
              </a:rPr>
              <a:t>complex</a:t>
            </a:r>
            <a:r>
              <a:rPr lang="es-ES_tradnl" dirty="0" smtClean="0">
                <a:latin typeface="+mj-lt"/>
              </a:rPr>
              <a:t> QA to </a:t>
            </a:r>
            <a:r>
              <a:rPr lang="es-ES_tradnl" dirty="0" err="1" smtClean="0">
                <a:latin typeface="+mj-lt"/>
              </a:rPr>
              <a:t>get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same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behavior</a:t>
            </a:r>
            <a:endParaRPr lang="es-ES_tradnl" dirty="0">
              <a:latin typeface="+mj-lt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6927273" y="5191233"/>
            <a:ext cx="5190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 err="1" smtClean="0">
                <a:latin typeface="+mj-lt"/>
              </a:rPr>
              <a:t>Same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implementations</a:t>
            </a:r>
            <a:r>
              <a:rPr lang="es-ES_tradnl" dirty="0" smtClean="0">
                <a:latin typeface="+mj-lt"/>
              </a:rPr>
              <a:t>, </a:t>
            </a:r>
            <a:r>
              <a:rPr lang="es-ES_tradnl" dirty="0" err="1" smtClean="0">
                <a:latin typeface="+mj-lt"/>
              </a:rPr>
              <a:t>same</a:t>
            </a:r>
            <a:r>
              <a:rPr lang="es-ES_tradnl" dirty="0" smtClean="0">
                <a:latin typeface="+mj-lt"/>
              </a:rPr>
              <a:t> bugs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>
                <a:latin typeface="+mj-lt"/>
              </a:rPr>
              <a:t>Easy</a:t>
            </a:r>
            <a:r>
              <a:rPr lang="es-ES_tradnl" dirty="0" smtClean="0">
                <a:latin typeface="+mj-lt"/>
              </a:rPr>
              <a:t> to </a:t>
            </a:r>
            <a:r>
              <a:rPr lang="es-ES_tradnl" dirty="0" err="1" smtClean="0">
                <a:latin typeface="+mj-lt"/>
              </a:rPr>
              <a:t>fix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on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all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platforms</a:t>
            </a:r>
            <a:endParaRPr lang="es-ES_tradnl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dirty="0" err="1">
                <a:latin typeface="+mj-lt"/>
              </a:rPr>
              <a:t>S</a:t>
            </a:r>
            <a:r>
              <a:rPr lang="es-ES_tradnl" dirty="0" err="1" smtClean="0">
                <a:latin typeface="+mj-lt"/>
              </a:rPr>
              <a:t>ame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timings</a:t>
            </a:r>
            <a:r>
              <a:rPr lang="es-ES_tradnl" dirty="0" smtClean="0">
                <a:latin typeface="+mj-lt"/>
              </a:rPr>
              <a:t> and </a:t>
            </a:r>
            <a:r>
              <a:rPr lang="es-ES_tradnl" dirty="0" err="1" smtClean="0">
                <a:latin typeface="+mj-lt"/>
              </a:rPr>
              <a:t>simplified</a:t>
            </a:r>
            <a:r>
              <a:rPr lang="es-ES_tradnl" dirty="0" smtClean="0">
                <a:latin typeface="+mj-lt"/>
              </a:rPr>
              <a:t> QA </a:t>
            </a:r>
            <a:r>
              <a:rPr lang="es-ES_tradnl" dirty="0" err="1" smtClean="0">
                <a:latin typeface="+mj-lt"/>
              </a:rPr>
              <a:t>for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same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behavior</a:t>
            </a:r>
            <a:r>
              <a:rPr lang="es-ES_tradnl" dirty="0" smtClean="0">
                <a:latin typeface="+mj-lt"/>
              </a:rPr>
              <a:t>.</a:t>
            </a:r>
            <a:endParaRPr lang="es-ES_trad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0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value for an iOS developer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Open </a:t>
            </a:r>
            <a:r>
              <a:rPr lang="es-ES_tradnl" dirty="0" err="1" smtClean="0"/>
              <a:t>Source</a:t>
            </a:r>
            <a:r>
              <a:rPr lang="es-ES_tradnl" dirty="0" smtClean="0"/>
              <a:t> </a:t>
            </a:r>
            <a:r>
              <a:rPr lang="es-ES_tradnl" dirty="0" err="1" smtClean="0"/>
              <a:t>stack</a:t>
            </a:r>
            <a:r>
              <a:rPr lang="es-ES_tradnl" dirty="0" smtClean="0"/>
              <a:t>, </a:t>
            </a:r>
            <a:r>
              <a:rPr lang="es-ES_tradnl" dirty="0" err="1" smtClean="0"/>
              <a:t>all</a:t>
            </a:r>
            <a:r>
              <a:rPr lang="es-ES_tradnl" dirty="0" smtClean="0"/>
              <a:t> </a:t>
            </a:r>
            <a:r>
              <a:rPr lang="es-ES_tradnl" dirty="0" err="1" smtClean="0"/>
              <a:t>Xamarin</a:t>
            </a:r>
            <a:r>
              <a:rPr lang="es-ES_tradnl" dirty="0" smtClean="0"/>
              <a:t> SDK, </a:t>
            </a:r>
            <a:r>
              <a:rPr lang="es-ES_tradnl" dirty="0" err="1" smtClean="0"/>
              <a:t>runtime</a:t>
            </a:r>
            <a:r>
              <a:rPr lang="es-ES_tradnl" dirty="0" smtClean="0"/>
              <a:t>, CLI and </a:t>
            </a:r>
            <a:r>
              <a:rPr lang="es-ES_tradnl" dirty="0" err="1" smtClean="0"/>
              <a:t>libraries</a:t>
            </a:r>
            <a:r>
              <a:rPr lang="es-ES_tradnl" dirty="0" smtClean="0"/>
              <a:t> are </a:t>
            </a:r>
            <a:r>
              <a:rPr lang="es-ES_tradnl" dirty="0" err="1" smtClean="0"/>
              <a:t>under</a:t>
            </a:r>
            <a:r>
              <a:rPr lang="es-ES_tradnl" dirty="0" smtClean="0"/>
              <a:t> MIT </a:t>
            </a:r>
            <a:r>
              <a:rPr lang="es-ES_tradnl" dirty="0" err="1" smtClean="0"/>
              <a:t>license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393700" y="1652032"/>
            <a:ext cx="11700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b="1" dirty="0" err="1" smtClean="0">
                <a:solidFill>
                  <a:srgbClr val="444444"/>
                </a:solidFill>
              </a:rPr>
              <a:t>granted</a:t>
            </a:r>
            <a:r>
              <a:rPr lang="es-ES_tradnl" b="1" dirty="0">
                <a:solidFill>
                  <a:srgbClr val="444444"/>
                </a:solidFill>
              </a:rPr>
              <a:t>, free of </a:t>
            </a:r>
            <a:r>
              <a:rPr lang="es-ES_tradnl" b="1" dirty="0" err="1">
                <a:solidFill>
                  <a:srgbClr val="444444"/>
                </a:solidFill>
              </a:rPr>
              <a:t>charge</a:t>
            </a:r>
            <a:r>
              <a:rPr lang="es-ES_tradnl" b="1" dirty="0">
                <a:solidFill>
                  <a:srgbClr val="444444"/>
                </a:solidFill>
              </a:rPr>
              <a:t>, to </a:t>
            </a:r>
            <a:r>
              <a:rPr lang="es-ES_tradnl" b="1" dirty="0" err="1">
                <a:solidFill>
                  <a:srgbClr val="444444"/>
                </a:solidFill>
              </a:rPr>
              <a:t>any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err="1">
                <a:solidFill>
                  <a:srgbClr val="444444"/>
                </a:solidFill>
              </a:rPr>
              <a:t>person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err="1">
                <a:solidFill>
                  <a:srgbClr val="444444"/>
                </a:solidFill>
              </a:rPr>
              <a:t>obtaining</a:t>
            </a:r>
            <a:r>
              <a:rPr lang="es-ES_tradnl" b="1" dirty="0">
                <a:solidFill>
                  <a:srgbClr val="444444"/>
                </a:solidFill>
              </a:rPr>
              <a:t> a </a:t>
            </a:r>
            <a:r>
              <a:rPr lang="es-ES_tradnl" b="1" dirty="0" err="1">
                <a:solidFill>
                  <a:srgbClr val="444444"/>
                </a:solidFill>
              </a:rPr>
              <a:t>copy</a:t>
            </a:r>
            <a:r>
              <a:rPr lang="es-ES_tradnl" b="1" dirty="0">
                <a:solidFill>
                  <a:srgbClr val="444444"/>
                </a:solidFill>
              </a:rPr>
              <a:t> of </a:t>
            </a:r>
            <a:r>
              <a:rPr lang="es-ES_tradnl" b="1" dirty="0" err="1">
                <a:solidFill>
                  <a:srgbClr val="444444"/>
                </a:solidFill>
              </a:rPr>
              <a:t>this</a:t>
            </a:r>
            <a:r>
              <a:rPr lang="es-ES_tradnl" b="1" dirty="0">
                <a:solidFill>
                  <a:srgbClr val="444444"/>
                </a:solidFill>
              </a:rPr>
              <a:t> software and </a:t>
            </a:r>
            <a:r>
              <a:rPr lang="es-ES_tradnl" b="1" dirty="0" err="1">
                <a:solidFill>
                  <a:srgbClr val="444444"/>
                </a:solidFill>
              </a:rPr>
              <a:t>associated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err="1">
                <a:solidFill>
                  <a:srgbClr val="444444"/>
                </a:solidFill>
              </a:rPr>
              <a:t>documentation</a:t>
            </a:r>
            <a:r>
              <a:rPr lang="es-ES_tradnl" b="1" dirty="0">
                <a:solidFill>
                  <a:srgbClr val="444444"/>
                </a:solidFill>
              </a:rPr>
              <a:t> files (</a:t>
            </a:r>
            <a:r>
              <a:rPr lang="es-ES_tradnl" b="1" dirty="0" err="1">
                <a:solidFill>
                  <a:srgbClr val="444444"/>
                </a:solidFill>
              </a:rPr>
              <a:t>the</a:t>
            </a:r>
            <a:r>
              <a:rPr lang="es-ES_tradnl" b="1" dirty="0">
                <a:solidFill>
                  <a:srgbClr val="444444"/>
                </a:solidFill>
              </a:rPr>
              <a:t> "Software</a:t>
            </a:r>
            <a:r>
              <a:rPr lang="es-ES_tradnl" b="1" dirty="0" smtClean="0">
                <a:solidFill>
                  <a:srgbClr val="444444"/>
                </a:solidFill>
              </a:rPr>
              <a:t>")</a:t>
            </a:r>
            <a:r>
              <a:rPr lang="es-ES_tradnl" dirty="0">
                <a:solidFill>
                  <a:srgbClr val="444444"/>
                </a:solidFill>
              </a:rPr>
              <a:t>.</a:t>
            </a:r>
            <a:r>
              <a:rPr lang="es-ES_tradnl" dirty="0" smtClean="0">
                <a:solidFill>
                  <a:srgbClr val="444444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s-ES_tradnl" b="1" dirty="0" err="1" smtClean="0">
                <a:solidFill>
                  <a:srgbClr val="444444"/>
                </a:solidFill>
              </a:rPr>
              <a:t>deal</a:t>
            </a:r>
            <a:r>
              <a:rPr lang="es-ES_tradnl" b="1" dirty="0" smtClean="0">
                <a:solidFill>
                  <a:srgbClr val="444444"/>
                </a:solidFill>
              </a:rPr>
              <a:t> </a:t>
            </a:r>
            <a:r>
              <a:rPr lang="es-ES_tradnl" b="1" dirty="0">
                <a:solidFill>
                  <a:srgbClr val="444444"/>
                </a:solidFill>
              </a:rPr>
              <a:t>in </a:t>
            </a:r>
            <a:r>
              <a:rPr lang="es-ES_tradnl" b="1" dirty="0" err="1">
                <a:solidFill>
                  <a:srgbClr val="444444"/>
                </a:solidFill>
              </a:rPr>
              <a:t>the</a:t>
            </a:r>
            <a:r>
              <a:rPr lang="es-ES_tradnl" b="1" dirty="0">
                <a:solidFill>
                  <a:srgbClr val="444444"/>
                </a:solidFill>
              </a:rPr>
              <a:t> Software </a:t>
            </a:r>
            <a:r>
              <a:rPr lang="es-ES_tradnl" b="1" dirty="0" err="1">
                <a:solidFill>
                  <a:srgbClr val="444444"/>
                </a:solidFill>
              </a:rPr>
              <a:t>without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err="1">
                <a:solidFill>
                  <a:srgbClr val="444444"/>
                </a:solidFill>
              </a:rPr>
              <a:t>restriction</a:t>
            </a:r>
            <a:r>
              <a:rPr lang="es-ES_tradnl" b="1" dirty="0">
                <a:solidFill>
                  <a:srgbClr val="444444"/>
                </a:solidFill>
              </a:rPr>
              <a:t>, </a:t>
            </a:r>
            <a:r>
              <a:rPr lang="es-ES_tradnl" b="1" dirty="0" err="1">
                <a:solidFill>
                  <a:srgbClr val="444444"/>
                </a:solidFill>
              </a:rPr>
              <a:t>including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err="1">
                <a:solidFill>
                  <a:srgbClr val="444444"/>
                </a:solidFill>
              </a:rPr>
              <a:t>without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err="1">
                <a:solidFill>
                  <a:srgbClr val="444444"/>
                </a:solidFill>
              </a:rPr>
              <a:t>limitation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err="1">
                <a:solidFill>
                  <a:srgbClr val="444444"/>
                </a:solidFill>
              </a:rPr>
              <a:t>the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err="1">
                <a:solidFill>
                  <a:srgbClr val="444444"/>
                </a:solidFill>
              </a:rPr>
              <a:t>rights</a:t>
            </a:r>
            <a:r>
              <a:rPr lang="es-ES_tradnl" b="1" dirty="0">
                <a:solidFill>
                  <a:srgbClr val="444444"/>
                </a:solidFill>
              </a:rPr>
              <a:t> to use, </a:t>
            </a:r>
            <a:r>
              <a:rPr lang="es-ES_tradnl" b="1" dirty="0" err="1">
                <a:solidFill>
                  <a:srgbClr val="444444"/>
                </a:solidFill>
              </a:rPr>
              <a:t>copy</a:t>
            </a:r>
            <a:r>
              <a:rPr lang="es-ES_tradnl" b="1" dirty="0">
                <a:solidFill>
                  <a:srgbClr val="444444"/>
                </a:solidFill>
              </a:rPr>
              <a:t>, </a:t>
            </a:r>
            <a:r>
              <a:rPr lang="es-ES_tradnl" b="1" dirty="0" err="1">
                <a:solidFill>
                  <a:srgbClr val="444444"/>
                </a:solidFill>
              </a:rPr>
              <a:t>modify</a:t>
            </a:r>
            <a:r>
              <a:rPr lang="es-ES_tradnl" b="1" dirty="0">
                <a:solidFill>
                  <a:srgbClr val="444444"/>
                </a:solidFill>
              </a:rPr>
              <a:t>, </a:t>
            </a:r>
            <a:r>
              <a:rPr lang="es-ES_tradnl" b="1" dirty="0" err="1">
                <a:solidFill>
                  <a:srgbClr val="444444"/>
                </a:solidFill>
              </a:rPr>
              <a:t>merge</a:t>
            </a:r>
            <a:r>
              <a:rPr lang="es-ES_tradnl" b="1" dirty="0">
                <a:solidFill>
                  <a:srgbClr val="444444"/>
                </a:solidFill>
              </a:rPr>
              <a:t>, </a:t>
            </a:r>
            <a:r>
              <a:rPr lang="es-ES_tradnl" b="1" dirty="0" err="1">
                <a:solidFill>
                  <a:srgbClr val="444444"/>
                </a:solidFill>
              </a:rPr>
              <a:t>publish</a:t>
            </a:r>
            <a:r>
              <a:rPr lang="es-ES_tradnl" b="1" dirty="0">
                <a:solidFill>
                  <a:srgbClr val="444444"/>
                </a:solidFill>
              </a:rPr>
              <a:t>, </a:t>
            </a:r>
            <a:r>
              <a:rPr lang="es-ES_tradnl" b="1" dirty="0" err="1">
                <a:solidFill>
                  <a:srgbClr val="444444"/>
                </a:solidFill>
              </a:rPr>
              <a:t>distribute</a:t>
            </a:r>
            <a:r>
              <a:rPr lang="es-ES_tradnl" b="1" dirty="0">
                <a:solidFill>
                  <a:srgbClr val="444444"/>
                </a:solidFill>
              </a:rPr>
              <a:t>, </a:t>
            </a:r>
            <a:r>
              <a:rPr lang="es-ES_tradnl" b="1" dirty="0" err="1">
                <a:solidFill>
                  <a:srgbClr val="444444"/>
                </a:solidFill>
              </a:rPr>
              <a:t>sublicense</a:t>
            </a:r>
            <a:r>
              <a:rPr lang="es-ES_tradnl" b="1" dirty="0">
                <a:solidFill>
                  <a:srgbClr val="444444"/>
                </a:solidFill>
              </a:rPr>
              <a:t>, and/</a:t>
            </a:r>
            <a:r>
              <a:rPr lang="es-ES_tradnl" b="1" dirty="0" err="1">
                <a:solidFill>
                  <a:srgbClr val="444444"/>
                </a:solidFill>
              </a:rPr>
              <a:t>or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err="1">
                <a:solidFill>
                  <a:srgbClr val="444444"/>
                </a:solidFill>
              </a:rPr>
              <a:t>sell</a:t>
            </a:r>
            <a:r>
              <a:rPr lang="es-ES_tradnl" b="1" dirty="0">
                <a:solidFill>
                  <a:srgbClr val="444444"/>
                </a:solidFill>
              </a:rPr>
              <a:t> copies of </a:t>
            </a:r>
            <a:r>
              <a:rPr lang="es-ES_tradnl" b="1" dirty="0" err="1">
                <a:solidFill>
                  <a:srgbClr val="444444"/>
                </a:solidFill>
              </a:rPr>
              <a:t>the</a:t>
            </a:r>
            <a:r>
              <a:rPr lang="es-ES_tradnl" b="1" dirty="0">
                <a:solidFill>
                  <a:srgbClr val="444444"/>
                </a:solidFill>
              </a:rPr>
              <a:t> </a:t>
            </a:r>
            <a:r>
              <a:rPr lang="es-ES_tradnl" b="1" dirty="0" smtClean="0">
                <a:solidFill>
                  <a:srgbClr val="444444"/>
                </a:solidFill>
              </a:rPr>
              <a:t>Software.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54" y="3282361"/>
            <a:ext cx="1962443" cy="6917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35" y="4227342"/>
            <a:ext cx="1346880" cy="1858694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171204" y="4227342"/>
            <a:ext cx="66069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400" dirty="0">
                <a:solidFill>
                  <a:schemeClr val="accent1"/>
                </a:solidFill>
              </a:rPr>
              <a:t>https://</a:t>
            </a:r>
            <a:r>
              <a:rPr lang="es-ES_tradnl" sz="4400" dirty="0" err="1">
                <a:solidFill>
                  <a:schemeClr val="accent1"/>
                </a:solidFill>
              </a:rPr>
              <a:t>github.com</a:t>
            </a:r>
            <a:r>
              <a:rPr lang="es-ES_tradnl" sz="4400" dirty="0">
                <a:solidFill>
                  <a:schemeClr val="accent1"/>
                </a:solidFill>
              </a:rPr>
              <a:t>/</a:t>
            </a:r>
            <a:r>
              <a:rPr lang="es-ES_tradnl" sz="4400" dirty="0" err="1">
                <a:solidFill>
                  <a:schemeClr val="accent1"/>
                </a:solidFill>
              </a:rPr>
              <a:t>xamarin</a:t>
            </a:r>
            <a:endParaRPr lang="es-ES_tradnl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"/>
          <p:cNvSpPr txBox="1"/>
          <p:nvPr/>
        </p:nvSpPr>
        <p:spPr>
          <a:xfrm>
            <a:off x="1212850" y="2828836"/>
            <a:ext cx="976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err="1" smtClean="0"/>
              <a:t>Does</a:t>
            </a:r>
            <a:r>
              <a:rPr lang="es-ES_tradnl" sz="3600" dirty="0" smtClean="0"/>
              <a:t> </a:t>
            </a:r>
            <a:r>
              <a:rPr lang="es-ES_tradnl" sz="3600" dirty="0" err="1" smtClean="0"/>
              <a:t>all</a:t>
            </a:r>
            <a:r>
              <a:rPr lang="es-ES_tradnl" sz="3600" dirty="0" smtClean="0"/>
              <a:t> </a:t>
            </a:r>
            <a:r>
              <a:rPr lang="es-ES_tradnl" sz="3600" dirty="0" err="1" smtClean="0"/>
              <a:t>these</a:t>
            </a:r>
            <a:r>
              <a:rPr lang="es-ES_tradnl" sz="3600" dirty="0" smtClean="0"/>
              <a:t> mean </a:t>
            </a:r>
            <a:r>
              <a:rPr lang="es-ES_tradnl" sz="3600" dirty="0" err="1" smtClean="0"/>
              <a:t>Xamarin</a:t>
            </a:r>
            <a:r>
              <a:rPr lang="es-ES_tradnl" sz="3600" dirty="0" smtClean="0"/>
              <a:t> </a:t>
            </a:r>
            <a:r>
              <a:rPr lang="es-ES_tradnl" sz="3600" dirty="0" err="1" smtClean="0"/>
              <a:t>is</a:t>
            </a:r>
            <a:r>
              <a:rPr lang="es-ES_tradnl" sz="3600" dirty="0" smtClean="0"/>
              <a:t> a </a:t>
            </a:r>
            <a:r>
              <a:rPr lang="es-ES_tradnl" sz="3600" dirty="0" err="1" smtClean="0"/>
              <a:t>perfect</a:t>
            </a:r>
            <a:r>
              <a:rPr lang="es-ES_tradnl" sz="3600" dirty="0" smtClean="0"/>
              <a:t> </a:t>
            </a:r>
            <a:r>
              <a:rPr lang="es-ES_tradnl" sz="3600" dirty="0" err="1" smtClean="0"/>
              <a:t>unicorn</a:t>
            </a:r>
            <a:r>
              <a:rPr lang="es-ES_tradnl" sz="3600" dirty="0" smtClean="0"/>
              <a:t> in </a:t>
            </a:r>
            <a:r>
              <a:rPr lang="es-ES_tradnl" sz="3600" dirty="0" err="1" smtClean="0"/>
              <a:t>mobile</a:t>
            </a:r>
            <a:r>
              <a:rPr lang="es-ES_tradnl" sz="3600" dirty="0" smtClean="0"/>
              <a:t> software </a:t>
            </a:r>
            <a:r>
              <a:rPr lang="es-ES_tradnl" sz="3600" dirty="0" err="1" smtClean="0"/>
              <a:t>development</a:t>
            </a:r>
            <a:r>
              <a:rPr lang="es-ES_tradnl" sz="3600" dirty="0"/>
              <a:t>?</a:t>
            </a:r>
            <a:endParaRPr lang="es-ES" sz="3600" dirty="0" smtClean="0"/>
          </a:p>
        </p:txBody>
      </p:sp>
    </p:spTree>
    <p:extLst>
      <p:ext uri="{BB962C8B-B14F-4D97-AF65-F5344CB8AC3E}">
        <p14:creationId xmlns:p14="http://schemas.microsoft.com/office/powerpoint/2010/main" val="176877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409760" y="1226641"/>
            <a:ext cx="3372480" cy="3109006"/>
            <a:chOff x="8721455" y="3221693"/>
            <a:chExt cx="3372480" cy="310900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236754" y="3600012"/>
              <a:ext cx="2418632" cy="235236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721455" y="3221693"/>
              <a:ext cx="3372480" cy="310900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82161" y="4454297"/>
            <a:ext cx="32276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/>
              <a:t>Short </a:t>
            </a:r>
            <a:r>
              <a:rPr lang="es-ES_tradnl" sz="2800" dirty="0" err="1"/>
              <a:t>answer</a:t>
            </a:r>
            <a:r>
              <a:rPr lang="es-ES_tradnl" sz="2800" dirty="0"/>
              <a:t>: </a:t>
            </a:r>
            <a:r>
              <a:rPr lang="es-ES_tradnl" sz="4400" b="1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12393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value for an iOS developer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93701" y="1384185"/>
            <a:ext cx="115849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s-ES_tradnl" sz="2400" dirty="0" err="1" smtClean="0"/>
              <a:t>Xamarin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development</a:t>
            </a:r>
            <a:r>
              <a:rPr lang="es-ES_tradnl" sz="2400" dirty="0" smtClean="0"/>
              <a:t> time </a:t>
            </a:r>
            <a:r>
              <a:rPr lang="es-ES_tradnl" sz="2400" dirty="0" err="1" smtClean="0"/>
              <a:t>abstraction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another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layer</a:t>
            </a:r>
            <a:r>
              <a:rPr lang="es-ES_tradnl" sz="2400" dirty="0" smtClean="0"/>
              <a:t> of software to </a:t>
            </a:r>
            <a:r>
              <a:rPr lang="es-ES_tradnl" sz="2400" dirty="0" err="1" smtClean="0"/>
              <a:t>deal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. As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other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piece</a:t>
            </a:r>
            <a:r>
              <a:rPr lang="es-ES_tradnl" sz="2400" dirty="0" smtClean="0"/>
              <a:t> of software, </a:t>
            </a:r>
            <a:r>
              <a:rPr lang="es-ES_tradnl" sz="2400" b="1" dirty="0" smtClean="0"/>
              <a:t>has </a:t>
            </a:r>
            <a:r>
              <a:rPr lang="es-ES_tradnl" sz="2400" b="1" dirty="0" err="1" smtClean="0"/>
              <a:t>its</a:t>
            </a:r>
            <a:r>
              <a:rPr lang="es-ES_tradnl" sz="2400" b="1" dirty="0" smtClean="0"/>
              <a:t> </a:t>
            </a:r>
            <a:r>
              <a:rPr lang="es-ES_tradnl" sz="2400" b="1" dirty="0" err="1" smtClean="0"/>
              <a:t>own</a:t>
            </a:r>
            <a:r>
              <a:rPr lang="es-ES_tradnl" sz="2400" b="1" dirty="0" smtClean="0"/>
              <a:t> bugs and </a:t>
            </a:r>
            <a:r>
              <a:rPr lang="es-ES_tradnl" sz="2400" b="1" dirty="0" err="1" smtClean="0"/>
              <a:t>release</a:t>
            </a:r>
            <a:r>
              <a:rPr lang="es-ES_tradnl" sz="2400" b="1" dirty="0" smtClean="0"/>
              <a:t> </a:t>
            </a:r>
            <a:r>
              <a:rPr lang="es-ES_tradnl" sz="2400" b="1" dirty="0" err="1" smtClean="0"/>
              <a:t>cycles</a:t>
            </a:r>
            <a:r>
              <a:rPr lang="es-ES_tradnl" sz="2400" dirty="0" smtClean="0"/>
              <a:t>.</a:t>
            </a:r>
          </a:p>
          <a:p>
            <a:pPr marL="742950" lvl="1" indent="-285750">
              <a:buFontTx/>
              <a:buChar char="-"/>
            </a:pPr>
            <a:endParaRPr lang="es-ES_tradnl" sz="2400" dirty="0" smtClean="0"/>
          </a:p>
          <a:p>
            <a:pPr marL="742950" lvl="1" indent="-285750">
              <a:buFontTx/>
              <a:buChar char="-"/>
            </a:pPr>
            <a:r>
              <a:rPr lang="es-ES_tradnl" sz="2400" dirty="0" err="1" smtClean="0"/>
              <a:t>When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using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Xamarin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cross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platform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you</a:t>
            </a:r>
            <a:r>
              <a:rPr lang="es-ES_tradnl" sz="2400" dirty="0" smtClean="0"/>
              <a:t> can </a:t>
            </a:r>
            <a:r>
              <a:rPr lang="es-ES_tradnl" sz="2400" dirty="0" err="1" smtClean="0"/>
              <a:t>reuse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your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skills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iOS, </a:t>
            </a:r>
            <a:r>
              <a:rPr lang="es-ES_tradnl" sz="2400" dirty="0" err="1" smtClean="0"/>
              <a:t>but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you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need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have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some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knowledge</a:t>
            </a:r>
            <a:r>
              <a:rPr lang="es-ES_tradnl" sz="2400" dirty="0" smtClean="0"/>
              <a:t> of Android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Windows to </a:t>
            </a:r>
            <a:r>
              <a:rPr lang="es-ES_tradnl" sz="2400" dirty="0" err="1" smtClean="0"/>
              <a:t>create</a:t>
            </a:r>
            <a:r>
              <a:rPr lang="es-ES_tradnl" sz="2400" dirty="0" smtClean="0"/>
              <a:t> full </a:t>
            </a:r>
            <a:r>
              <a:rPr lang="es-ES_tradnl" sz="2400" dirty="0" err="1" smtClean="0"/>
              <a:t>native</a:t>
            </a:r>
            <a:r>
              <a:rPr lang="es-ES_tradnl" sz="2400" dirty="0" smtClean="0"/>
              <a:t> apps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Xamarin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these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platforms</a:t>
            </a:r>
            <a:r>
              <a:rPr lang="es-ES_tradnl" sz="2400" dirty="0" smtClean="0"/>
              <a:t>.</a:t>
            </a:r>
          </a:p>
          <a:p>
            <a:pPr marL="742950" lvl="1" indent="-285750">
              <a:buFontTx/>
              <a:buChar char="-"/>
            </a:pPr>
            <a:endParaRPr lang="es-ES_tradnl" sz="2400" dirty="0" smtClean="0"/>
          </a:p>
          <a:p>
            <a:pPr marL="742950" lvl="1" indent="-285750">
              <a:buFontTx/>
              <a:buChar char="-"/>
            </a:pP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/>
              <a:t>not</a:t>
            </a:r>
            <a:r>
              <a:rPr lang="es-ES_tradnl" sz="2400" dirty="0"/>
              <a:t> free, </a:t>
            </a:r>
            <a:r>
              <a:rPr lang="es-ES_tradnl" sz="2400" dirty="0" err="1"/>
              <a:t>talking</a:t>
            </a:r>
            <a:r>
              <a:rPr lang="es-ES_tradnl" sz="2400" dirty="0"/>
              <a:t> </a:t>
            </a:r>
            <a:r>
              <a:rPr lang="es-ES_tradnl" sz="2400" dirty="0" err="1"/>
              <a:t>about</a:t>
            </a:r>
            <a:r>
              <a:rPr lang="es-ES_tradnl" sz="2400" dirty="0"/>
              <a:t> time </a:t>
            </a:r>
            <a:r>
              <a:rPr lang="es-ES_tradnl" sz="2400" dirty="0" err="1"/>
              <a:t>spending</a:t>
            </a:r>
            <a:r>
              <a:rPr lang="es-ES_tradnl" sz="2400" dirty="0"/>
              <a:t>, to </a:t>
            </a:r>
            <a:r>
              <a:rPr lang="es-ES_tradnl" sz="2400" dirty="0" err="1"/>
              <a:t>have</a:t>
            </a:r>
            <a:r>
              <a:rPr lang="es-ES_tradnl" sz="2400" dirty="0"/>
              <a:t> a </a:t>
            </a:r>
            <a:r>
              <a:rPr lang="es-ES_tradnl" sz="2400" dirty="0" err="1"/>
              <a:t>working</a:t>
            </a:r>
            <a:r>
              <a:rPr lang="es-ES_tradnl" sz="2400" dirty="0"/>
              <a:t> </a:t>
            </a:r>
            <a:r>
              <a:rPr lang="es-ES_tradnl" sz="2400" dirty="0" err="1"/>
              <a:t>environment</a:t>
            </a:r>
            <a:r>
              <a:rPr lang="es-ES_tradnl" sz="2400" dirty="0"/>
              <a:t> </a:t>
            </a:r>
            <a:r>
              <a:rPr lang="es-ES_tradnl" sz="2400" dirty="0" err="1"/>
              <a:t>for</a:t>
            </a:r>
            <a:r>
              <a:rPr lang="es-ES_tradnl" sz="2400" dirty="0"/>
              <a:t> iOS, Android &amp; Windows </a:t>
            </a:r>
            <a:r>
              <a:rPr lang="es-ES_tradnl" sz="2400" dirty="0" err="1"/>
              <a:t>development</a:t>
            </a:r>
            <a:r>
              <a:rPr lang="es-ES_tradnl" sz="2400" dirty="0"/>
              <a:t> </a:t>
            </a:r>
            <a:r>
              <a:rPr lang="es-ES_tradnl" sz="2400" dirty="0" err="1"/>
              <a:t>with</a:t>
            </a:r>
            <a:r>
              <a:rPr lang="es-ES_tradnl" sz="2400" dirty="0"/>
              <a:t> </a:t>
            </a:r>
            <a:r>
              <a:rPr lang="es-ES_tradnl" sz="2400" dirty="0" err="1"/>
              <a:t>Xamarin</a:t>
            </a:r>
            <a:r>
              <a:rPr lang="es-ES_tradnl" sz="2400" dirty="0" smtClean="0"/>
              <a:t>.</a:t>
            </a:r>
          </a:p>
          <a:p>
            <a:pPr marL="742950" lvl="1" indent="-285750">
              <a:buFontTx/>
              <a:buChar char="-"/>
            </a:pPr>
            <a:endParaRPr lang="es-ES_tradnl" sz="2400" dirty="0"/>
          </a:p>
          <a:p>
            <a:pPr marL="742950" lvl="1" indent="-285750">
              <a:buFontTx/>
              <a:buChar char="-"/>
            </a:pPr>
            <a:r>
              <a:rPr lang="es-ES_tradnl" sz="2400" dirty="0" err="1"/>
              <a:t>Each</a:t>
            </a:r>
            <a:r>
              <a:rPr lang="es-ES_tradnl" sz="2400" dirty="0"/>
              <a:t> </a:t>
            </a:r>
            <a:r>
              <a:rPr lang="es-ES_tradnl" sz="2400" dirty="0" err="1"/>
              <a:t>platform</a:t>
            </a:r>
            <a:r>
              <a:rPr lang="es-ES_tradnl" sz="2400" dirty="0"/>
              <a:t> has </a:t>
            </a:r>
            <a:r>
              <a:rPr lang="es-ES_tradnl" sz="2400" dirty="0" err="1"/>
              <a:t>its</a:t>
            </a:r>
            <a:r>
              <a:rPr lang="es-ES_tradnl" sz="2400" dirty="0"/>
              <a:t> </a:t>
            </a:r>
            <a:r>
              <a:rPr lang="es-ES_tradnl" sz="2400" dirty="0" err="1"/>
              <a:t>own</a:t>
            </a:r>
            <a:r>
              <a:rPr lang="es-ES_tradnl" sz="2400" dirty="0"/>
              <a:t> </a:t>
            </a:r>
            <a:r>
              <a:rPr lang="es-ES_tradnl" sz="2400" dirty="0" err="1"/>
              <a:t>release</a:t>
            </a:r>
            <a:r>
              <a:rPr lang="es-ES_tradnl" sz="2400" dirty="0"/>
              <a:t> times, </a:t>
            </a:r>
            <a:r>
              <a:rPr lang="es-ES_tradnl" sz="2400" dirty="0" err="1"/>
              <a:t>updates</a:t>
            </a:r>
            <a:r>
              <a:rPr lang="es-ES_tradnl" sz="2400" dirty="0"/>
              <a:t> and </a:t>
            </a:r>
            <a:r>
              <a:rPr lang="es-ES_tradnl" sz="2400" dirty="0" err="1"/>
              <a:t>you</a:t>
            </a:r>
            <a:r>
              <a:rPr lang="es-ES_tradnl" sz="2400" dirty="0"/>
              <a:t> </a:t>
            </a:r>
            <a:r>
              <a:rPr lang="es-ES_tradnl" sz="2400" dirty="0" err="1"/>
              <a:t>need</a:t>
            </a:r>
            <a:r>
              <a:rPr lang="es-ES_tradnl" sz="2400" dirty="0"/>
              <a:t> to </a:t>
            </a:r>
            <a:r>
              <a:rPr lang="es-ES_tradnl" sz="2400" dirty="0" err="1"/>
              <a:t>have</a:t>
            </a:r>
            <a:r>
              <a:rPr lang="es-ES_tradnl" sz="2400" dirty="0"/>
              <a:t> </a:t>
            </a:r>
            <a:r>
              <a:rPr lang="es-ES_tradnl" sz="2400" dirty="0" err="1"/>
              <a:t>all</a:t>
            </a:r>
            <a:r>
              <a:rPr lang="es-ES_tradnl" sz="2400" dirty="0"/>
              <a:t> iOS, Android &amp; Windows </a:t>
            </a:r>
            <a:r>
              <a:rPr lang="es-ES_tradnl" sz="2400" dirty="0" err="1"/>
              <a:t>native</a:t>
            </a:r>
            <a:r>
              <a:rPr lang="es-ES_tradnl" sz="2400" dirty="0"/>
              <a:t> </a:t>
            </a:r>
            <a:r>
              <a:rPr lang="es-ES_tradnl" sz="2400" dirty="0" err="1"/>
              <a:t>SDKs</a:t>
            </a:r>
            <a:r>
              <a:rPr lang="es-ES_tradnl" sz="2400" dirty="0"/>
              <a:t> up-to-date to </a:t>
            </a:r>
            <a:r>
              <a:rPr lang="es-ES_tradnl" sz="2400" dirty="0" err="1"/>
              <a:t>work</a:t>
            </a:r>
            <a:r>
              <a:rPr lang="es-ES_tradnl" sz="2400" dirty="0"/>
              <a:t> </a:t>
            </a:r>
            <a:r>
              <a:rPr lang="es-ES_tradnl" sz="2400" dirty="0" err="1"/>
              <a:t>with</a:t>
            </a:r>
            <a:r>
              <a:rPr lang="es-ES_tradnl" sz="2400" dirty="0"/>
              <a:t> </a:t>
            </a:r>
            <a:r>
              <a:rPr lang="es-ES_tradnl" sz="2400" dirty="0" err="1"/>
              <a:t>Xamarin</a:t>
            </a:r>
            <a:r>
              <a:rPr lang="es-ES_tradnl" sz="2400" dirty="0"/>
              <a:t> </a:t>
            </a:r>
            <a:r>
              <a:rPr lang="es-ES_tradnl" sz="2400" dirty="0" err="1"/>
              <a:t>on</a:t>
            </a:r>
            <a:r>
              <a:rPr lang="es-ES_tradnl" sz="2400" dirty="0"/>
              <a:t> </a:t>
            </a:r>
            <a:r>
              <a:rPr lang="es-ES_tradnl" sz="2400" dirty="0" err="1"/>
              <a:t>all</a:t>
            </a:r>
            <a:r>
              <a:rPr lang="es-ES_tradnl" sz="2400" dirty="0"/>
              <a:t> of </a:t>
            </a:r>
            <a:r>
              <a:rPr lang="es-ES_tradnl" sz="2400" dirty="0" err="1"/>
              <a:t>them</a:t>
            </a:r>
            <a:r>
              <a:rPr lang="es-ES_tradnl" sz="2400" dirty="0"/>
              <a:t>. (</a:t>
            </a:r>
            <a:r>
              <a:rPr lang="es-ES_tradnl" sz="2400" dirty="0" err="1"/>
              <a:t>Because</a:t>
            </a:r>
            <a:r>
              <a:rPr lang="es-ES_tradnl" sz="2400" dirty="0"/>
              <a:t> of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native</a:t>
            </a:r>
            <a:r>
              <a:rPr lang="es-ES_tradnl" sz="2400" dirty="0"/>
              <a:t> </a:t>
            </a:r>
            <a:r>
              <a:rPr lang="es-ES_tradnl" sz="2400" dirty="0" err="1"/>
              <a:t>nature</a:t>
            </a:r>
            <a:r>
              <a:rPr lang="es-ES_tradnl" sz="2400" dirty="0"/>
              <a:t> of </a:t>
            </a:r>
            <a:r>
              <a:rPr lang="es-ES_tradnl" sz="2400" dirty="0" err="1"/>
              <a:t>Xamarin</a:t>
            </a:r>
            <a:r>
              <a:rPr lang="es-ES_tradnl" sz="2400" dirty="0"/>
              <a:t>)</a:t>
            </a:r>
          </a:p>
          <a:p>
            <a:pPr marL="742950" lvl="1" indent="-285750">
              <a:buFontTx/>
              <a:buChar char="-"/>
            </a:pP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8711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02" y="546106"/>
            <a:ext cx="3093027" cy="30930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CuadroTexto 8"/>
          <p:cNvSpPr txBox="1"/>
          <p:nvPr/>
        </p:nvSpPr>
        <p:spPr>
          <a:xfrm>
            <a:off x="2286000" y="4716307"/>
            <a:ext cx="3276600" cy="1200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solidFill>
                  <a:schemeClr val="accent1"/>
                </a:solidFill>
              </a:rPr>
              <a:t>Oriol Noya </a:t>
            </a:r>
            <a:r>
              <a:rPr lang="es-ES_tradnl" b="1" dirty="0" smtClean="0">
                <a:solidFill>
                  <a:schemeClr val="accent1"/>
                </a:solidFill>
              </a:rPr>
              <a:t>Giner</a:t>
            </a:r>
            <a:endParaRPr lang="es-ES_tradnl" b="1" dirty="0" smtClean="0">
              <a:solidFill>
                <a:schemeClr val="accent1"/>
              </a:solidFill>
            </a:endParaRPr>
          </a:p>
          <a:p>
            <a:pPr algn="ctr"/>
            <a:r>
              <a:rPr lang="es-ES_tradnl" b="1" dirty="0" smtClean="0"/>
              <a:t>Senior Mobile </a:t>
            </a:r>
            <a:r>
              <a:rPr lang="es-ES_tradnl" b="1" dirty="0" err="1"/>
              <a:t>D</a:t>
            </a:r>
            <a:r>
              <a:rPr lang="es-ES_tradnl" b="1" dirty="0" err="1" smtClean="0"/>
              <a:t>eveloper</a:t>
            </a:r>
            <a:endParaRPr lang="es-ES_tradnl" b="1" dirty="0" smtClean="0"/>
          </a:p>
          <a:p>
            <a:pPr algn="ctr"/>
            <a:r>
              <a:rPr lang="es-ES_tradnl" dirty="0" smtClean="0"/>
              <a:t>@</a:t>
            </a:r>
            <a:r>
              <a:rPr lang="es-ES_tradnl" dirty="0" err="1" smtClean="0"/>
              <a:t>oriolnoya</a:t>
            </a:r>
            <a:endParaRPr lang="es-ES_tradnl" dirty="0" smtClean="0"/>
          </a:p>
          <a:p>
            <a:pPr algn="ctr"/>
            <a:r>
              <a:rPr lang="es-ES_tradnl" dirty="0" err="1" smtClean="0"/>
              <a:t>onoya@devsdna.com</a:t>
            </a:r>
            <a:endParaRPr lang="es-ES_tradnl" dirty="0" smtClean="0"/>
          </a:p>
        </p:txBody>
      </p:sp>
      <p:sp>
        <p:nvSpPr>
          <p:cNvPr id="10" name="CuadroTexto 9"/>
          <p:cNvSpPr txBox="1"/>
          <p:nvPr/>
        </p:nvSpPr>
        <p:spPr>
          <a:xfrm>
            <a:off x="6379522" y="4716307"/>
            <a:ext cx="3276600" cy="1200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solidFill>
                  <a:schemeClr val="accent1"/>
                </a:solidFill>
              </a:rPr>
              <a:t>Marcos </a:t>
            </a:r>
            <a:r>
              <a:rPr lang="es-ES_tradnl" b="1" dirty="0" err="1" smtClean="0">
                <a:solidFill>
                  <a:schemeClr val="accent1"/>
                </a:solidFill>
              </a:rPr>
              <a:t>Cobeña</a:t>
            </a:r>
            <a:r>
              <a:rPr lang="es-ES_tradnl" b="1" dirty="0" smtClean="0">
                <a:solidFill>
                  <a:schemeClr val="accent1"/>
                </a:solidFill>
              </a:rPr>
              <a:t> </a:t>
            </a:r>
            <a:r>
              <a:rPr lang="es-ES_tradnl" b="1" dirty="0" err="1" smtClean="0">
                <a:solidFill>
                  <a:schemeClr val="accent1"/>
                </a:solidFill>
              </a:rPr>
              <a:t>Morian</a:t>
            </a:r>
            <a:endParaRPr lang="es-ES_tradnl" b="1" dirty="0" smtClean="0">
              <a:solidFill>
                <a:schemeClr val="accent1"/>
              </a:solidFill>
            </a:endParaRPr>
          </a:p>
          <a:p>
            <a:pPr algn="ctr"/>
            <a:r>
              <a:rPr lang="es-ES_tradnl" b="1" dirty="0" smtClean="0"/>
              <a:t>Senior Mobile </a:t>
            </a:r>
            <a:r>
              <a:rPr lang="es-ES_tradnl" b="1" dirty="0" err="1"/>
              <a:t>D</a:t>
            </a:r>
            <a:r>
              <a:rPr lang="es-ES_tradnl" b="1" dirty="0" err="1" smtClean="0"/>
              <a:t>eveloper</a:t>
            </a:r>
            <a:endParaRPr lang="es-ES_tradnl" b="1" dirty="0" smtClean="0"/>
          </a:p>
          <a:p>
            <a:pPr algn="ctr"/>
            <a:r>
              <a:rPr lang="es-ES_tradnl" dirty="0" smtClean="0"/>
              <a:t>@</a:t>
            </a:r>
            <a:r>
              <a:rPr lang="es-ES_tradnl" dirty="0" err="1" smtClean="0"/>
              <a:t>marcoscobena</a:t>
            </a:r>
            <a:r>
              <a:rPr lang="es-ES_tradnl" dirty="0" smtClean="0"/>
              <a:t>_</a:t>
            </a:r>
          </a:p>
          <a:p>
            <a:pPr algn="ctr"/>
            <a:r>
              <a:rPr lang="es-ES_tradnl" dirty="0" err="1" smtClean="0"/>
              <a:t>marcos@devsdna.com</a:t>
            </a:r>
            <a:endParaRPr lang="es-ES_tradnl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29" y="546106"/>
            <a:ext cx="3093027" cy="30930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902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value for an iOS developer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66619" y="1853245"/>
            <a:ext cx="106587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err="1" smtClean="0"/>
              <a:t>Xamarin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is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not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the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ultimate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unicorn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out</a:t>
            </a:r>
            <a:r>
              <a:rPr lang="es-ES_tradnl" sz="2800" dirty="0" smtClean="0"/>
              <a:t> of a </a:t>
            </a:r>
            <a:r>
              <a:rPr lang="es-ES_tradnl" sz="2800" dirty="0" err="1" smtClean="0"/>
              <a:t>rainbow</a:t>
            </a:r>
            <a:r>
              <a:rPr lang="es-ES_tradnl" sz="2800" dirty="0" smtClean="0"/>
              <a:t>, </a:t>
            </a:r>
            <a:r>
              <a:rPr lang="es-ES_tradnl" sz="2800" dirty="0" err="1" smtClean="0"/>
              <a:t>is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just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an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honest</a:t>
            </a:r>
            <a:r>
              <a:rPr lang="es-ES_tradnl" sz="2800" dirty="0" smtClean="0"/>
              <a:t>, </a:t>
            </a:r>
            <a:r>
              <a:rPr lang="es-ES_tradnl" sz="2800" dirty="0" err="1" smtClean="0"/>
              <a:t>truly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native</a:t>
            </a:r>
            <a:r>
              <a:rPr lang="es-ES_tradnl" sz="2800" dirty="0" smtClean="0"/>
              <a:t> and </a:t>
            </a:r>
            <a:r>
              <a:rPr lang="es-ES_tradnl" sz="2800" dirty="0" err="1" smtClean="0"/>
              <a:t>respectful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way</a:t>
            </a:r>
            <a:r>
              <a:rPr lang="es-ES_tradnl" sz="2800" dirty="0" smtClean="0"/>
              <a:t> to  </a:t>
            </a:r>
            <a:r>
              <a:rPr lang="es-ES_tradnl" sz="2800" dirty="0" err="1" smtClean="0"/>
              <a:t>develop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awesome</a:t>
            </a:r>
            <a:r>
              <a:rPr lang="es-ES_tradnl" sz="2800" dirty="0" smtClean="0"/>
              <a:t> apps. </a:t>
            </a:r>
            <a:r>
              <a:rPr lang="es-ES_tradnl" sz="2800" dirty="0" err="1" smtClean="0"/>
              <a:t>Xamarin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doesn’t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allow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you</a:t>
            </a:r>
            <a:r>
              <a:rPr lang="es-ES_tradnl" sz="2800" dirty="0" smtClean="0"/>
              <a:t> to do </a:t>
            </a:r>
            <a:r>
              <a:rPr lang="es-ES_tradnl" sz="2800" dirty="0" err="1" smtClean="0"/>
              <a:t>anything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you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can’t</a:t>
            </a:r>
            <a:r>
              <a:rPr lang="es-ES_tradnl" sz="2800" dirty="0" smtClean="0"/>
              <a:t> do </a:t>
            </a:r>
            <a:r>
              <a:rPr lang="es-ES_tradnl" sz="2800" dirty="0" err="1" smtClean="0"/>
              <a:t>on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the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native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toolset</a:t>
            </a:r>
            <a:r>
              <a:rPr lang="es-ES_tradnl" sz="2800" dirty="0" smtClean="0"/>
              <a:t>.</a:t>
            </a:r>
          </a:p>
          <a:p>
            <a:pPr algn="ctr"/>
            <a:endParaRPr lang="es-ES_tradnl" sz="2800" dirty="0" smtClean="0"/>
          </a:p>
          <a:p>
            <a:pPr algn="ctr"/>
            <a:endParaRPr lang="es-ES_tradnl" sz="2800" dirty="0"/>
          </a:p>
          <a:p>
            <a:pPr algn="ctr"/>
            <a:r>
              <a:rPr lang="es-ES_tradnl" sz="2800" dirty="0" smtClean="0"/>
              <a:t>XAMARIN ONLY TRIES TO HELP CROSS PLATFORM DEVELOPMENT, SO DEVS CAN REUSE THEIR SKILLS WHILE FOCUSING ON THE REALLY IMPORTANT: </a:t>
            </a:r>
            <a:r>
              <a:rPr lang="es-ES_tradnl" sz="2800" b="1" dirty="0" smtClean="0"/>
              <a:t>CRAFT AWESOME APPS</a:t>
            </a:r>
            <a:endParaRPr lang="es-E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82846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From iOS to </a:t>
            </a:r>
            <a:r>
              <a:rPr lang="en-US" b="1" dirty="0" err="1" smtClean="0"/>
              <a:t>Xamarin.iOS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23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C# for our code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C# </a:t>
            </a:r>
            <a:r>
              <a:rPr lang="es-ES_tradnl" dirty="0"/>
              <a:t> </a:t>
            </a:r>
            <a:r>
              <a:rPr lang="es-ES_tradnl" dirty="0" err="1"/>
              <a:t>is</a:t>
            </a:r>
            <a:r>
              <a:rPr lang="es-ES_tradnl" dirty="0"/>
              <a:t> a simple, </a:t>
            </a:r>
            <a:r>
              <a:rPr lang="es-ES_tradnl" dirty="0" err="1"/>
              <a:t>modern</a:t>
            </a:r>
            <a:r>
              <a:rPr lang="es-ES_tradnl" dirty="0"/>
              <a:t>, </a:t>
            </a:r>
            <a:r>
              <a:rPr lang="es-ES_tradnl" dirty="0" err="1"/>
              <a:t>object-oriented</a:t>
            </a:r>
            <a:r>
              <a:rPr lang="es-ES_tradnl" dirty="0"/>
              <a:t>, and </a:t>
            </a:r>
            <a:r>
              <a:rPr lang="es-ES_tradnl" dirty="0" err="1"/>
              <a:t>type-safe</a:t>
            </a:r>
            <a:r>
              <a:rPr lang="es-ES_tradnl" dirty="0"/>
              <a:t> </a:t>
            </a:r>
            <a:r>
              <a:rPr lang="es-ES_tradnl" dirty="0" err="1"/>
              <a:t>programming</a:t>
            </a:r>
            <a:r>
              <a:rPr lang="es-ES_tradnl" dirty="0"/>
              <a:t> </a:t>
            </a:r>
            <a:r>
              <a:rPr lang="es-ES_tradnl" dirty="0" err="1"/>
              <a:t>language</a:t>
            </a:r>
            <a:r>
              <a:rPr lang="es-ES_tradnl" dirty="0"/>
              <a:t>.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393701" y="1652032"/>
            <a:ext cx="115849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Very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similar to C, C++</a:t>
            </a:r>
            <a:endParaRPr lang="es-ES_tradnl" b="1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Highly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expressive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sintax</a:t>
            </a: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Current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version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7.0</a:t>
            </a: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not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newie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block,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first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version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dated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back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from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2000, 17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years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ago.</a:t>
            </a: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ISO (ISO/IEC-23270) and ECMA (ECMA-334)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approved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standard.</a:t>
            </a:r>
          </a:p>
          <a:p>
            <a:pPr marL="285750" indent="-285750">
              <a:buFontTx/>
              <a:buChar char="-"/>
            </a:pPr>
            <a:r>
              <a:rPr lang="es-ES_tradnl" dirty="0" smtClean="0">
                <a:solidFill>
                  <a:srgbClr val="444444"/>
                </a:solidFill>
                <a:latin typeface="+mj-lt"/>
              </a:rPr>
              <a:t>In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beginning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was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called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COOL (</a:t>
            </a:r>
            <a:r>
              <a:rPr lang="es-ES_tradnl" b="1" dirty="0" smtClean="0">
                <a:solidFill>
                  <a:srgbClr val="444444"/>
                </a:solidFill>
                <a:latin typeface="+mj-lt"/>
              </a:rPr>
              <a:t>C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b="1" dirty="0" err="1" smtClean="0">
                <a:solidFill>
                  <a:srgbClr val="444444"/>
                </a:solidFill>
                <a:latin typeface="+mj-lt"/>
              </a:rPr>
              <a:t>O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bject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b="1" dirty="0" err="1" smtClean="0">
                <a:solidFill>
                  <a:srgbClr val="444444"/>
                </a:solidFill>
                <a:latin typeface="+mj-lt"/>
              </a:rPr>
              <a:t>O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riented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b="1" dirty="0" err="1" smtClean="0">
                <a:solidFill>
                  <a:srgbClr val="444444"/>
                </a:solidFill>
                <a:latin typeface="+mj-lt"/>
              </a:rPr>
              <a:t>L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anguage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)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but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name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was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changed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C#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for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trademarks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93700" y="3352946"/>
            <a:ext cx="82649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support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last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version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language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7.0</a:t>
            </a:r>
          </a:p>
          <a:p>
            <a:pPr marL="285750" indent="-285750">
              <a:buFontTx/>
              <a:buChar char="-"/>
            </a:pPr>
            <a:r>
              <a:rPr lang="es-ES_tradnl" dirty="0" smtClean="0">
                <a:solidFill>
                  <a:srgbClr val="444444"/>
                </a:solidFill>
                <a:latin typeface="+mj-lt"/>
              </a:rPr>
              <a:t>C#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born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as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OOP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language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but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every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new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version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acquiring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features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from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functional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programming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paradigm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s-ES_tradnl" dirty="0" smtClean="0">
                <a:solidFill>
                  <a:srgbClr val="444444"/>
                </a:solidFill>
                <a:latin typeface="+mj-lt"/>
              </a:rPr>
              <a:t>In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fact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if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take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 look at SWIFT and C#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almost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equal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:</a:t>
            </a:r>
          </a:p>
          <a:p>
            <a:pPr marL="285750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If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develop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SWIFT,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swapping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C#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easy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job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9751" y="3651372"/>
            <a:ext cx="2357804" cy="235780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92252" y="4555601"/>
            <a:ext cx="2986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>
                <a:solidFill>
                  <a:srgbClr val="101094"/>
                </a:solidFill>
                <a:latin typeface="inherit" charset="0"/>
              </a:rPr>
              <a:t>let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 </a:t>
            </a:r>
            <a:r>
              <a:rPr lang="es-ES_tradnl" sz="1200" dirty="0" err="1">
                <a:solidFill>
                  <a:srgbClr val="303336"/>
                </a:solidFill>
                <a:latin typeface="inherit" charset="0"/>
              </a:rPr>
              <a:t>locationManager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 = </a:t>
            </a:r>
            <a:r>
              <a:rPr lang="es-ES_tradnl" sz="1200" dirty="0" err="1">
                <a:solidFill>
                  <a:srgbClr val="2B91AF"/>
                </a:solidFill>
                <a:latin typeface="inherit" charset="0"/>
              </a:rPr>
              <a:t>CLLocationManager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()</a:t>
            </a:r>
            <a:endParaRPr lang="es-ES_tradnl" sz="1200" dirty="0"/>
          </a:p>
        </p:txBody>
      </p:sp>
      <p:sp>
        <p:nvSpPr>
          <p:cNvPr id="17" name="Rectángulo 16"/>
          <p:cNvSpPr/>
          <p:nvPr/>
        </p:nvSpPr>
        <p:spPr>
          <a:xfrm>
            <a:off x="4356588" y="4534550"/>
            <a:ext cx="3296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>
                <a:solidFill>
                  <a:srgbClr val="009695"/>
                </a:solidFill>
              </a:rPr>
              <a:t>var</a:t>
            </a:r>
            <a:r>
              <a:rPr lang="es-ES_tradnl" sz="1200" dirty="0"/>
              <a:t> </a:t>
            </a:r>
            <a:r>
              <a:rPr lang="es-ES_tradnl" sz="1200" dirty="0" err="1" smtClean="0">
                <a:solidFill>
                  <a:srgbClr val="3364AD"/>
                </a:solidFill>
              </a:rPr>
              <a:t>locationManager</a:t>
            </a:r>
            <a:r>
              <a:rPr lang="es-ES_tradnl" sz="1200" dirty="0" smtClean="0"/>
              <a:t> </a:t>
            </a:r>
            <a:r>
              <a:rPr lang="es-ES_tradnl" sz="1200" dirty="0">
                <a:solidFill>
                  <a:srgbClr val="268BD2"/>
                </a:solidFill>
              </a:rPr>
              <a:t>=</a:t>
            </a:r>
            <a:r>
              <a:rPr lang="es-ES_tradnl" sz="1200" dirty="0"/>
              <a:t> </a:t>
            </a:r>
            <a:r>
              <a:rPr lang="es-ES_tradnl" sz="1200" dirty="0">
                <a:solidFill>
                  <a:srgbClr val="009695"/>
                </a:solidFill>
              </a:rPr>
              <a:t>new</a:t>
            </a:r>
            <a:r>
              <a:rPr lang="es-ES_tradnl" sz="1200" dirty="0"/>
              <a:t> </a:t>
            </a:r>
            <a:r>
              <a:rPr lang="es-ES_tradnl" sz="1200" dirty="0" err="1">
                <a:solidFill>
                  <a:srgbClr val="555753"/>
                </a:solidFill>
              </a:rPr>
              <a:t>CLLocationManager</a:t>
            </a:r>
            <a:r>
              <a:rPr lang="es-ES_tradnl" sz="1200" dirty="0"/>
              <a:t>();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692252" y="4844110"/>
            <a:ext cx="36643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>
                <a:solidFill>
                  <a:srgbClr val="101094"/>
                </a:solidFill>
                <a:latin typeface="inherit" charset="0"/>
              </a:rPr>
              <a:t>self</a:t>
            </a:r>
            <a:r>
              <a:rPr lang="es-ES_tradnl" sz="1200" dirty="0" err="1">
                <a:solidFill>
                  <a:srgbClr val="303336"/>
                </a:solidFill>
                <a:latin typeface="inherit" charset="0"/>
              </a:rPr>
              <a:t>.locationManager.requestWhenInUseAuthorization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()</a:t>
            </a:r>
            <a:endParaRPr lang="es-ES_tradnl" sz="1200" dirty="0"/>
          </a:p>
        </p:txBody>
      </p:sp>
      <p:sp>
        <p:nvSpPr>
          <p:cNvPr id="19" name="Rectángulo 18"/>
          <p:cNvSpPr/>
          <p:nvPr/>
        </p:nvSpPr>
        <p:spPr>
          <a:xfrm>
            <a:off x="4356588" y="4810167"/>
            <a:ext cx="3726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 smtClean="0">
                <a:solidFill>
                  <a:srgbClr val="3364AD"/>
                </a:solidFill>
              </a:rPr>
              <a:t>this.locationManager</a:t>
            </a:r>
            <a:r>
              <a:rPr lang="es-ES_tradnl" sz="1200" dirty="0" err="1" smtClean="0"/>
              <a:t>.</a:t>
            </a:r>
            <a:r>
              <a:rPr lang="es-ES_tradnl" sz="1200" dirty="0" err="1" smtClean="0">
                <a:solidFill>
                  <a:srgbClr val="555753"/>
                </a:solidFill>
              </a:rPr>
              <a:t>requestWhenInUseAuthorization</a:t>
            </a:r>
            <a:r>
              <a:rPr lang="es-ES_tradnl" sz="1200" dirty="0"/>
              <a:t>();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692252" y="5119727"/>
            <a:ext cx="3788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 err="1" smtClean="0">
                <a:solidFill>
                  <a:srgbClr val="303336"/>
                </a:solidFill>
                <a:latin typeface="inherit" charset="0"/>
              </a:rPr>
              <a:t>locationManager.delegate</a:t>
            </a:r>
            <a:r>
              <a:rPr lang="es-ES_tradnl" sz="1200" dirty="0" smtClean="0">
                <a:solidFill>
                  <a:srgbClr val="303336"/>
                </a:solidFill>
                <a:latin typeface="inherit" charset="0"/>
              </a:rPr>
              <a:t> 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= </a:t>
            </a:r>
            <a:r>
              <a:rPr lang="es-ES_tradnl" sz="1200" dirty="0" err="1">
                <a:solidFill>
                  <a:srgbClr val="101094"/>
                </a:solidFill>
                <a:latin typeface="inherit" charset="0"/>
              </a:rPr>
              <a:t>self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 </a:t>
            </a:r>
            <a:endParaRPr lang="es-ES_tradnl" sz="1200" dirty="0" smtClean="0">
              <a:solidFill>
                <a:srgbClr val="303336"/>
              </a:solidFill>
              <a:latin typeface="inherit" charset="0"/>
            </a:endParaRPr>
          </a:p>
          <a:p>
            <a:r>
              <a:rPr lang="es-ES_tradnl" sz="1200" dirty="0" err="1" smtClean="0">
                <a:solidFill>
                  <a:srgbClr val="303336"/>
                </a:solidFill>
                <a:latin typeface="inherit" charset="0"/>
              </a:rPr>
              <a:t>locationManager.desiredAccuracy</a:t>
            </a:r>
            <a:r>
              <a:rPr lang="es-ES_tradnl" sz="1200" dirty="0" smtClean="0">
                <a:solidFill>
                  <a:srgbClr val="303336"/>
                </a:solidFill>
                <a:latin typeface="inherit" charset="0"/>
              </a:rPr>
              <a:t> 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= </a:t>
            </a:r>
            <a:r>
              <a:rPr lang="es-ES_tradnl" sz="1200" dirty="0" smtClean="0">
                <a:solidFill>
                  <a:srgbClr val="303336"/>
                </a:solidFill>
                <a:latin typeface="inherit" charset="0"/>
              </a:rPr>
              <a:t>10</a:t>
            </a:r>
          </a:p>
          <a:p>
            <a:r>
              <a:rPr lang="es-ES_tradnl" sz="1200" dirty="0" err="1" smtClean="0">
                <a:solidFill>
                  <a:srgbClr val="303336"/>
                </a:solidFill>
                <a:latin typeface="inherit" charset="0"/>
              </a:rPr>
              <a:t>locationManager.startUpdatingLocation</a:t>
            </a:r>
            <a:r>
              <a:rPr lang="es-ES_tradnl" sz="1200" dirty="0">
                <a:solidFill>
                  <a:srgbClr val="303336"/>
                </a:solidFill>
                <a:latin typeface="inherit" charset="0"/>
              </a:rPr>
              <a:t>() </a:t>
            </a:r>
            <a:endParaRPr lang="es-ES_tradnl" sz="1200" dirty="0" smtClean="0">
              <a:solidFill>
                <a:srgbClr val="303336"/>
              </a:solidFill>
              <a:latin typeface="inherit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356588" y="5083504"/>
            <a:ext cx="3898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 err="1" smtClean="0">
                <a:solidFill>
                  <a:srgbClr val="2B91AF"/>
                </a:solidFill>
              </a:rPr>
              <a:t>locationManager</a:t>
            </a:r>
            <a:r>
              <a:rPr lang="es-ES_tradnl" sz="1200" dirty="0" err="1" smtClean="0">
                <a:solidFill>
                  <a:srgbClr val="303336"/>
                </a:solidFill>
              </a:rPr>
              <a:t>.</a:t>
            </a:r>
            <a:r>
              <a:rPr lang="es-ES_tradnl" sz="1200" dirty="0" err="1" smtClean="0"/>
              <a:t>LocationsUpdated</a:t>
            </a:r>
            <a:r>
              <a:rPr lang="es-ES_tradnl" sz="1200" dirty="0" smtClean="0">
                <a:solidFill>
                  <a:srgbClr val="303336"/>
                </a:solidFill>
              </a:rPr>
              <a:t> </a:t>
            </a:r>
            <a:r>
              <a:rPr lang="es-ES_tradnl" sz="1200" dirty="0">
                <a:solidFill>
                  <a:srgbClr val="303336"/>
                </a:solidFill>
              </a:rPr>
              <a:t>+= </a:t>
            </a:r>
            <a:r>
              <a:rPr lang="es-ES_tradnl" sz="1200" dirty="0" err="1" smtClean="0"/>
              <a:t>LocationsUpdated</a:t>
            </a:r>
            <a:r>
              <a:rPr lang="es-ES_tradnl" sz="1200" dirty="0">
                <a:solidFill>
                  <a:srgbClr val="303336"/>
                </a:solidFill>
              </a:rPr>
              <a:t>; </a:t>
            </a:r>
            <a:endParaRPr lang="es-ES_tradnl" sz="1200" dirty="0" smtClean="0">
              <a:solidFill>
                <a:srgbClr val="303336"/>
              </a:solidFill>
            </a:endParaRPr>
          </a:p>
          <a:p>
            <a:r>
              <a:rPr lang="es-ES_tradnl" sz="1200" dirty="0" err="1">
                <a:solidFill>
                  <a:srgbClr val="2B91AF"/>
                </a:solidFill>
              </a:rPr>
              <a:t>locationManager</a:t>
            </a:r>
            <a:r>
              <a:rPr lang="es-ES_tradnl" sz="1200" dirty="0" err="1">
                <a:solidFill>
                  <a:srgbClr val="303336"/>
                </a:solidFill>
              </a:rPr>
              <a:t>.</a:t>
            </a:r>
            <a:r>
              <a:rPr lang="es-ES_tradnl" sz="1200" dirty="0" err="1"/>
              <a:t>DesiredAccuracy</a:t>
            </a:r>
            <a:r>
              <a:rPr lang="es-ES_tradnl" sz="1200" dirty="0"/>
              <a:t> </a:t>
            </a:r>
            <a:r>
              <a:rPr lang="es-ES_tradnl" sz="1200" dirty="0">
                <a:solidFill>
                  <a:srgbClr val="303336"/>
                </a:solidFill>
              </a:rPr>
              <a:t>= 10; </a:t>
            </a:r>
          </a:p>
          <a:p>
            <a:r>
              <a:rPr lang="es-ES_tradnl" sz="1200" dirty="0" err="1" smtClean="0">
                <a:solidFill>
                  <a:srgbClr val="2B91AF"/>
                </a:solidFill>
              </a:rPr>
              <a:t>locationManager</a:t>
            </a:r>
            <a:r>
              <a:rPr lang="es-ES_tradnl" sz="1200" dirty="0" err="1" smtClean="0">
                <a:solidFill>
                  <a:srgbClr val="303336"/>
                </a:solidFill>
              </a:rPr>
              <a:t>.</a:t>
            </a:r>
            <a:r>
              <a:rPr lang="es-ES_tradnl" sz="1200" dirty="0" err="1" smtClean="0"/>
              <a:t>StartUpdatingLocation</a:t>
            </a:r>
            <a:r>
              <a:rPr lang="es-ES_tradnl" sz="1200" dirty="0">
                <a:solidFill>
                  <a:srgbClr val="303336"/>
                </a:solidFill>
              </a:rPr>
              <a:t>();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09032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C# for our code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conception</a:t>
            </a:r>
            <a:r>
              <a:rPr lang="es-ES_tradnl" dirty="0" smtClean="0"/>
              <a:t>, C#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focused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fast</a:t>
            </a:r>
            <a:r>
              <a:rPr lang="es-ES_tradnl" dirty="0" smtClean="0"/>
              <a:t> </a:t>
            </a:r>
            <a:r>
              <a:rPr lang="es-ES_tradnl" dirty="0" err="1" smtClean="0"/>
              <a:t>development</a:t>
            </a:r>
            <a:r>
              <a:rPr lang="es-ES_tradnl" dirty="0" smtClean="0"/>
              <a:t>, </a:t>
            </a:r>
            <a:r>
              <a:rPr lang="es-ES_tradnl" dirty="0" err="1" smtClean="0"/>
              <a:t>including</a:t>
            </a:r>
            <a:r>
              <a:rPr lang="es-ES_tradnl" dirty="0" smtClean="0"/>
              <a:t> </a:t>
            </a:r>
            <a:r>
              <a:rPr lang="es-ES_tradnl" dirty="0" err="1" smtClean="0"/>
              <a:t>tools</a:t>
            </a:r>
            <a:r>
              <a:rPr lang="es-ES_tradnl" dirty="0" smtClean="0"/>
              <a:t> in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language</a:t>
            </a:r>
            <a:r>
              <a:rPr lang="es-ES_tradnl" dirty="0" smtClean="0"/>
              <a:t> to </a:t>
            </a:r>
            <a:r>
              <a:rPr lang="es-ES_tradnl" dirty="0" err="1" smtClean="0"/>
              <a:t>allow</a:t>
            </a:r>
            <a:r>
              <a:rPr lang="es-ES_tradnl" dirty="0" smtClean="0"/>
              <a:t> </a:t>
            </a:r>
            <a:r>
              <a:rPr lang="es-ES_tradnl" dirty="0" err="1" smtClean="0"/>
              <a:t>devs</a:t>
            </a:r>
            <a:r>
              <a:rPr lang="es-ES_tradnl" dirty="0" smtClean="0"/>
              <a:t> to </a:t>
            </a:r>
            <a:r>
              <a:rPr lang="es-ES_tradnl" dirty="0" err="1" smtClean="0"/>
              <a:t>easy</a:t>
            </a:r>
            <a:r>
              <a:rPr lang="es-ES_tradnl" dirty="0" smtClean="0"/>
              <a:t> do </a:t>
            </a:r>
            <a:r>
              <a:rPr lang="es-ES_tradnl" dirty="0" err="1" smtClean="0"/>
              <a:t>tasks</a:t>
            </a:r>
            <a:r>
              <a:rPr lang="es-ES_tradnl" dirty="0"/>
              <a:t>: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393701" y="1652032"/>
            <a:ext cx="11584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Generics</a:t>
            </a: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Allow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us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work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strongly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typed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objects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dev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time.</a:t>
            </a: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Gave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us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compilation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time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type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constraint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and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validation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594808" y="2692828"/>
            <a:ext cx="372278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MyList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IList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Items {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endParaRPr lang="es-E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Add(</a:t>
            </a:r>
            <a:r>
              <a:rPr lang="es-ES" sz="1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newElement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Items.Add(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newElement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s-E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GetFirst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Items.First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s-ES" sz="1100" dirty="0"/>
          </a:p>
        </p:txBody>
      </p:sp>
      <p:sp>
        <p:nvSpPr>
          <p:cNvPr id="23" name="Rectangle 7"/>
          <p:cNvSpPr/>
          <p:nvPr/>
        </p:nvSpPr>
        <p:spPr>
          <a:xfrm>
            <a:off x="6332092" y="2687015"/>
            <a:ext cx="329724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MyList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11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IList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1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Items {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endParaRPr lang="es-E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Add(</a:t>
            </a:r>
            <a:r>
              <a:rPr lang="es-ES" sz="11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newElement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Items.Add(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newElement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s-E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GetFirst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Items.First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s-ES" sz="1100" dirty="0"/>
          </a:p>
        </p:txBody>
      </p:sp>
      <p:sp>
        <p:nvSpPr>
          <p:cNvPr id="3" name="Rectángulo 2"/>
          <p:cNvSpPr/>
          <p:nvPr/>
        </p:nvSpPr>
        <p:spPr>
          <a:xfrm>
            <a:off x="1594808" y="5210095"/>
            <a:ext cx="3760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s-E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MyList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list.Add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"1"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list.Add</a:t>
            </a:r>
            <a:r>
              <a:rPr lang="es-E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(23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firstNotTyped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s-E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s-E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list.GetFirst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s-ES_tradnl" sz="1200" dirty="0"/>
          </a:p>
        </p:txBody>
      </p:sp>
      <p:sp>
        <p:nvSpPr>
          <p:cNvPr id="11" name="Rectángulo 10"/>
          <p:cNvSpPr/>
          <p:nvPr/>
        </p:nvSpPr>
        <p:spPr>
          <a:xfrm>
            <a:off x="6332092" y="5210095"/>
            <a:ext cx="3404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s-E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typedList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MyList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typedList.Add</a:t>
            </a:r>
            <a:r>
              <a:rPr lang="es-E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typedList.Add</a:t>
            </a:r>
            <a:r>
              <a:rPr lang="es-E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(23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s-E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firstTyped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typedList.GetFirst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s-ES_tradnl" sz="12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556772" y="6105656"/>
            <a:ext cx="378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+mj-lt"/>
              </a:rPr>
              <a:t>Non </a:t>
            </a:r>
            <a:r>
              <a:rPr lang="es-ES_tradnl" dirty="0" err="1" smtClean="0">
                <a:latin typeface="+mj-lt"/>
              </a:rPr>
              <a:t>generic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requires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boxing</a:t>
            </a:r>
            <a:r>
              <a:rPr lang="es-ES_tradnl" dirty="0" smtClean="0">
                <a:latin typeface="+mj-lt"/>
              </a:rPr>
              <a:t>/</a:t>
            </a:r>
            <a:r>
              <a:rPr lang="es-ES_tradnl" dirty="0" err="1" smtClean="0">
                <a:latin typeface="+mj-lt"/>
              </a:rPr>
              <a:t>unboxing</a:t>
            </a:r>
            <a:endParaRPr lang="es-ES_tradnl" dirty="0">
              <a:latin typeface="+mj-lt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930436" y="6105656"/>
            <a:ext cx="425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latin typeface="+mj-lt"/>
              </a:rPr>
              <a:t>Generic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allow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us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for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type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safe</a:t>
            </a:r>
            <a:r>
              <a:rPr lang="es-ES_tradnl" dirty="0" smtClean="0">
                <a:latin typeface="+mj-lt"/>
              </a:rPr>
              <a:t> </a:t>
            </a:r>
            <a:r>
              <a:rPr lang="es-ES_tradnl" dirty="0" err="1" smtClean="0">
                <a:latin typeface="+mj-lt"/>
              </a:rPr>
              <a:t>development</a:t>
            </a:r>
            <a:endParaRPr lang="es-ES_trad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2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C# for our code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conception</a:t>
            </a:r>
            <a:r>
              <a:rPr lang="es-ES_tradnl" dirty="0" smtClean="0"/>
              <a:t>, C#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focused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fast</a:t>
            </a:r>
            <a:r>
              <a:rPr lang="es-ES_tradnl" dirty="0" smtClean="0"/>
              <a:t> </a:t>
            </a:r>
            <a:r>
              <a:rPr lang="es-ES_tradnl" dirty="0" err="1" smtClean="0"/>
              <a:t>development</a:t>
            </a:r>
            <a:r>
              <a:rPr lang="es-ES_tradnl" dirty="0" smtClean="0"/>
              <a:t>, </a:t>
            </a:r>
            <a:r>
              <a:rPr lang="es-ES_tradnl" dirty="0" err="1" smtClean="0"/>
              <a:t>including</a:t>
            </a:r>
            <a:r>
              <a:rPr lang="es-ES_tradnl" dirty="0" smtClean="0"/>
              <a:t> </a:t>
            </a:r>
            <a:r>
              <a:rPr lang="es-ES_tradnl" dirty="0" err="1" smtClean="0"/>
              <a:t>tools</a:t>
            </a:r>
            <a:r>
              <a:rPr lang="es-ES_tradnl" dirty="0" smtClean="0"/>
              <a:t> in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language</a:t>
            </a:r>
            <a:r>
              <a:rPr lang="es-ES_tradnl" dirty="0" smtClean="0"/>
              <a:t> to </a:t>
            </a:r>
            <a:r>
              <a:rPr lang="es-ES_tradnl" dirty="0" err="1" smtClean="0"/>
              <a:t>allow</a:t>
            </a:r>
            <a:r>
              <a:rPr lang="es-ES_tradnl" dirty="0" smtClean="0"/>
              <a:t> </a:t>
            </a:r>
            <a:r>
              <a:rPr lang="es-ES_tradnl" dirty="0" err="1" smtClean="0"/>
              <a:t>devs</a:t>
            </a:r>
            <a:r>
              <a:rPr lang="es-ES_tradnl" dirty="0" smtClean="0"/>
              <a:t> to </a:t>
            </a:r>
            <a:r>
              <a:rPr lang="es-ES_tradnl" dirty="0" err="1" smtClean="0"/>
              <a:t>easy</a:t>
            </a:r>
            <a:r>
              <a:rPr lang="es-ES_tradnl" dirty="0" smtClean="0"/>
              <a:t> do </a:t>
            </a:r>
            <a:r>
              <a:rPr lang="es-ES_tradnl" dirty="0" err="1" smtClean="0"/>
              <a:t>tasks</a:t>
            </a:r>
            <a:r>
              <a:rPr lang="es-ES_tradnl" dirty="0"/>
              <a:t>: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393701" y="1652032"/>
            <a:ext cx="115849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dirty="0" smtClean="0">
                <a:solidFill>
                  <a:srgbClr val="444444"/>
                </a:solidFill>
                <a:latin typeface="+mj-lt"/>
              </a:rPr>
              <a:t>Lamba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expressions</a:t>
            </a: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Allow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us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write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piece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(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method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function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)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selftcontained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inside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another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piece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scope</a:t>
            </a: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can store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that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a variable (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delegated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way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)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write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inline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use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can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execute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 lambda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expression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variable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every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time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need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 </a:t>
            </a: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execution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context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will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be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original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scope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where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defined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expression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not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one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from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where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are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executing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at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any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time.</a:t>
            </a: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allow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us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abstract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execution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from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definition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create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execution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patterns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and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decouple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our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135048" y="2608717"/>
            <a:ext cx="81003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lambdaOne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() =&gt;</a:t>
            </a: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”Text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without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returning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s-ES" sz="1400" dirty="0"/>
          </a:p>
        </p:txBody>
      </p:sp>
      <p:sp>
        <p:nvSpPr>
          <p:cNvPr id="11" name="Rectangle 4"/>
          <p:cNvSpPr/>
          <p:nvPr/>
        </p:nvSpPr>
        <p:spPr>
          <a:xfrm>
            <a:off x="1135048" y="3584340"/>
            <a:ext cx="80648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lambdaTwo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() =&gt;</a:t>
            </a: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returning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78347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C# for our code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conception</a:t>
            </a:r>
            <a:r>
              <a:rPr lang="es-ES_tradnl" dirty="0" smtClean="0"/>
              <a:t>, C#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focused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fast</a:t>
            </a:r>
            <a:r>
              <a:rPr lang="es-ES_tradnl" dirty="0" smtClean="0"/>
              <a:t> </a:t>
            </a:r>
            <a:r>
              <a:rPr lang="es-ES_tradnl" dirty="0" err="1" smtClean="0"/>
              <a:t>development</a:t>
            </a:r>
            <a:r>
              <a:rPr lang="es-ES_tradnl" dirty="0" smtClean="0"/>
              <a:t>, </a:t>
            </a:r>
            <a:r>
              <a:rPr lang="es-ES_tradnl" dirty="0" err="1" smtClean="0"/>
              <a:t>including</a:t>
            </a:r>
            <a:r>
              <a:rPr lang="es-ES_tradnl" dirty="0" smtClean="0"/>
              <a:t> </a:t>
            </a:r>
            <a:r>
              <a:rPr lang="es-ES_tradnl" dirty="0" err="1" smtClean="0"/>
              <a:t>tools</a:t>
            </a:r>
            <a:r>
              <a:rPr lang="es-ES_tradnl" dirty="0" smtClean="0"/>
              <a:t> in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language</a:t>
            </a:r>
            <a:r>
              <a:rPr lang="es-ES_tradnl" dirty="0" smtClean="0"/>
              <a:t> to </a:t>
            </a:r>
            <a:r>
              <a:rPr lang="es-ES_tradnl" dirty="0" err="1" smtClean="0"/>
              <a:t>allow</a:t>
            </a:r>
            <a:r>
              <a:rPr lang="es-ES_tradnl" dirty="0" smtClean="0"/>
              <a:t> </a:t>
            </a:r>
            <a:r>
              <a:rPr lang="es-ES_tradnl" dirty="0" err="1" smtClean="0"/>
              <a:t>devs</a:t>
            </a:r>
            <a:r>
              <a:rPr lang="es-ES_tradnl" dirty="0" smtClean="0"/>
              <a:t> to </a:t>
            </a:r>
            <a:r>
              <a:rPr lang="es-ES_tradnl" dirty="0" err="1" smtClean="0"/>
              <a:t>easy</a:t>
            </a:r>
            <a:r>
              <a:rPr lang="es-ES_tradnl" dirty="0" smtClean="0"/>
              <a:t> do </a:t>
            </a:r>
            <a:r>
              <a:rPr lang="es-ES_tradnl" dirty="0" err="1" smtClean="0"/>
              <a:t>tasks</a:t>
            </a:r>
            <a:r>
              <a:rPr lang="es-ES_tradnl" dirty="0"/>
              <a:t>: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393701" y="1652032"/>
            <a:ext cx="115849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LiNQ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line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query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language</a:t>
            </a:r>
            <a:r>
              <a:rPr lang="es-ES_tradnl" dirty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to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query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memory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objects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in a SQL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like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way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but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strong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typed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 </a:t>
            </a: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Used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for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query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data,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lists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complex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objects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to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sort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order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group</a:t>
            </a:r>
            <a:r>
              <a:rPr lang="mr-IN" dirty="0" smtClean="0">
                <a:solidFill>
                  <a:srgbClr val="444444"/>
                </a:solidFill>
                <a:latin typeface="+mj-lt"/>
              </a:rPr>
              <a:t>…</a:t>
            </a: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can be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used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in a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fluent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language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query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language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way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:</a:t>
            </a:r>
          </a:p>
          <a:p>
            <a:pPr marL="742950" lvl="1" indent="-285750">
              <a:buFontTx/>
              <a:buChar char="-"/>
            </a:pPr>
            <a:endParaRPr lang="es-ES" dirty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" dirty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" dirty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first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statement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above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query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language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second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fluent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one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Both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statements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same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data.</a:t>
            </a:r>
          </a:p>
          <a:p>
            <a:pPr marL="742950" lvl="1" indent="-285750">
              <a:buFontTx/>
              <a:buChar char="-"/>
            </a:pPr>
            <a:endParaRPr lang="es-ES" dirty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s-ES" dirty="0" smtClean="0">
                <a:solidFill>
                  <a:srgbClr val="444444"/>
                </a:solidFill>
                <a:latin typeface="+mj-lt"/>
              </a:rPr>
              <a:t>In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sample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are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seeing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OrderBy</a:t>
            </a:r>
            <a:r>
              <a:rPr lang="es-ES" dirty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and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Select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operators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but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there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are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much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more: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Where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OrderByDescending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Any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GroupBy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Sum, Max, Min,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SelectMany</a:t>
            </a:r>
            <a:r>
              <a:rPr lang="mr-IN" dirty="0" smtClean="0">
                <a:solidFill>
                  <a:srgbClr val="444444"/>
                </a:solidFill>
                <a:latin typeface="+mj-lt"/>
              </a:rPr>
              <a:t>…</a:t>
            </a: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also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can be extended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easily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extension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methods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146132" y="2916493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YoungerStudent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students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stu.Age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FirstOrDefault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s-ES" dirty="0"/>
          </a:p>
        </p:txBody>
      </p:sp>
      <p:sp>
        <p:nvSpPr>
          <p:cNvPr id="13" name="Rectangle 5"/>
          <p:cNvSpPr/>
          <p:nvPr/>
        </p:nvSpPr>
        <p:spPr>
          <a:xfrm>
            <a:off x="1146132" y="3861339"/>
            <a:ext cx="10832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YoungerStudent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students.OrderBy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=&gt;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stu.Age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FirstOrDefault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62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development environment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You</a:t>
            </a:r>
            <a:r>
              <a:rPr lang="es-ES_tradnl" dirty="0" smtClean="0"/>
              <a:t> </a:t>
            </a:r>
            <a:r>
              <a:rPr lang="es-ES_tradnl" dirty="0" err="1" smtClean="0"/>
              <a:t>don’t</a:t>
            </a:r>
            <a:r>
              <a:rPr lang="es-ES_tradnl" dirty="0" smtClean="0"/>
              <a:t> </a:t>
            </a:r>
            <a:r>
              <a:rPr lang="es-ES_tradnl" dirty="0" err="1" smtClean="0"/>
              <a:t>need</a:t>
            </a:r>
            <a:r>
              <a:rPr lang="es-ES_tradnl" dirty="0" smtClean="0"/>
              <a:t> Windows </a:t>
            </a:r>
            <a:r>
              <a:rPr lang="es-ES_tradnl" dirty="0" err="1" smtClean="0"/>
              <a:t>or</a:t>
            </a:r>
            <a:r>
              <a:rPr lang="es-ES_tradnl" dirty="0" smtClean="0"/>
              <a:t> a PC to use </a:t>
            </a:r>
            <a:r>
              <a:rPr lang="es-ES_tradnl" dirty="0" err="1" smtClean="0"/>
              <a:t>Xamarin</a:t>
            </a:r>
            <a:r>
              <a:rPr lang="es-ES_tradnl" dirty="0" smtClean="0"/>
              <a:t>, </a:t>
            </a:r>
            <a:r>
              <a:rPr lang="es-ES_tradnl" dirty="0" err="1" smtClean="0"/>
              <a:t>you</a:t>
            </a:r>
            <a:r>
              <a:rPr lang="es-ES_tradnl" dirty="0" smtClean="0"/>
              <a:t> can use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right</a:t>
            </a:r>
            <a:r>
              <a:rPr lang="es-ES_tradnl" dirty="0" smtClean="0"/>
              <a:t> </a:t>
            </a:r>
            <a:r>
              <a:rPr lang="es-ES_tradnl" dirty="0" err="1" smtClean="0"/>
              <a:t>directly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Mac and </a:t>
            </a:r>
            <a:r>
              <a:rPr lang="es-ES_tradnl" dirty="0" err="1" smtClean="0"/>
              <a:t>integrates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iOS </a:t>
            </a:r>
            <a:r>
              <a:rPr lang="es-ES_tradnl" dirty="0" err="1" smtClean="0"/>
              <a:t>development</a:t>
            </a:r>
            <a:r>
              <a:rPr lang="es-ES_tradnl" dirty="0" smtClean="0"/>
              <a:t> </a:t>
            </a:r>
            <a:r>
              <a:rPr lang="es-ES_tradnl" dirty="0" err="1" smtClean="0"/>
              <a:t>environment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393701" y="1929031"/>
            <a:ext cx="11584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smtClean="0">
                <a:solidFill>
                  <a:srgbClr val="444444"/>
                </a:solidFill>
                <a:latin typeface="+mj-lt"/>
              </a:rPr>
              <a:t>To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create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projects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and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write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logic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can use Visual Studio 4 Mac</a:t>
            </a: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12" y="2270162"/>
            <a:ext cx="8004517" cy="409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development environment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From</a:t>
            </a:r>
            <a:r>
              <a:rPr lang="es-ES_tradnl" dirty="0" smtClean="0"/>
              <a:t> Visual Studio 4 Mac </a:t>
            </a:r>
            <a:r>
              <a:rPr lang="es-ES_tradnl" dirty="0" err="1" smtClean="0"/>
              <a:t>you</a:t>
            </a:r>
            <a:r>
              <a:rPr lang="es-ES_tradnl" dirty="0" smtClean="0"/>
              <a:t> can </a:t>
            </a:r>
            <a:r>
              <a:rPr lang="es-ES_tradnl" dirty="0" err="1" smtClean="0"/>
              <a:t>edit</a:t>
            </a:r>
            <a:r>
              <a:rPr lang="es-ES_tradnl" dirty="0" smtClean="0"/>
              <a:t> </a:t>
            </a:r>
            <a:r>
              <a:rPr lang="es-ES_tradnl" dirty="0" err="1" smtClean="0"/>
              <a:t>Storyboards</a:t>
            </a:r>
            <a:r>
              <a:rPr lang="es-ES_tradnl" dirty="0" smtClean="0"/>
              <a:t> </a:t>
            </a:r>
            <a:r>
              <a:rPr lang="es-ES_tradnl" dirty="0" err="1" smtClean="0"/>
              <a:t>directly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launch</a:t>
            </a:r>
            <a:r>
              <a:rPr lang="es-ES_tradnl" dirty="0" smtClean="0"/>
              <a:t> Apple Interface </a:t>
            </a:r>
            <a:r>
              <a:rPr lang="es-ES_tradnl" dirty="0" err="1" smtClean="0"/>
              <a:t>Builder</a:t>
            </a:r>
            <a:r>
              <a:rPr lang="es-ES_tradnl" dirty="0" smtClean="0"/>
              <a:t> to </a:t>
            </a:r>
            <a:r>
              <a:rPr lang="es-ES_tradnl" dirty="0" err="1" smtClean="0"/>
              <a:t>edit</a:t>
            </a:r>
            <a:r>
              <a:rPr lang="es-ES_tradnl" dirty="0" smtClean="0"/>
              <a:t> </a:t>
            </a:r>
            <a:r>
              <a:rPr lang="es-ES_tradnl" dirty="0" err="1" smtClean="0"/>
              <a:t>them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0" y="1652032"/>
            <a:ext cx="7088979" cy="362335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483" y="2340884"/>
            <a:ext cx="5431584" cy="3609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189" y="4102250"/>
            <a:ext cx="2938292" cy="154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New projects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New </a:t>
            </a:r>
            <a:r>
              <a:rPr lang="es-ES_tradnl" dirty="0" err="1" smtClean="0"/>
              <a:t>blank</a:t>
            </a:r>
            <a:r>
              <a:rPr lang="es-ES_tradnl" dirty="0" smtClean="0"/>
              <a:t> </a:t>
            </a:r>
            <a:r>
              <a:rPr lang="es-ES_tradnl" dirty="0" err="1" smtClean="0"/>
              <a:t>project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swift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xamarin</a:t>
            </a:r>
            <a:r>
              <a:rPr lang="es-ES_tradnl" dirty="0" smtClean="0"/>
              <a:t> iOS </a:t>
            </a:r>
            <a:r>
              <a:rPr lang="es-ES_tradnl" dirty="0" err="1" smtClean="0"/>
              <a:t>have</a:t>
            </a:r>
            <a:r>
              <a:rPr lang="es-ES_tradnl" dirty="0" smtClean="0"/>
              <a:t> a similar file </a:t>
            </a:r>
            <a:r>
              <a:rPr lang="es-ES_tradnl" dirty="0" err="1" smtClean="0"/>
              <a:t>structure</a:t>
            </a:r>
            <a:r>
              <a:rPr lang="mr-IN" dirty="0" smtClean="0"/>
              <a:t>…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57" y="1716258"/>
            <a:ext cx="3527669" cy="24811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753" y="3144495"/>
            <a:ext cx="2117731" cy="19522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41" y="4243654"/>
            <a:ext cx="3522686" cy="255023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8170" y="2810021"/>
            <a:ext cx="2202411" cy="262123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6160992" y="3495822"/>
            <a:ext cx="116124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/>
        </p:nvSpPr>
        <p:spPr>
          <a:xfrm>
            <a:off x="6160992" y="3685736"/>
            <a:ext cx="1161242" cy="1828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/>
        </p:nvSpPr>
        <p:spPr>
          <a:xfrm>
            <a:off x="6160992" y="3989254"/>
            <a:ext cx="1161242" cy="1631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/>
        </p:nvSpPr>
        <p:spPr>
          <a:xfrm>
            <a:off x="6160991" y="4169149"/>
            <a:ext cx="1365223" cy="1561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/>
        </p:nvSpPr>
        <p:spPr>
          <a:xfrm>
            <a:off x="6160990" y="4349044"/>
            <a:ext cx="1161242" cy="14740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9142580" y="4127080"/>
            <a:ext cx="1161242" cy="137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22" name="Conector angular 21"/>
          <p:cNvCxnSpPr>
            <a:stCxn id="15" idx="3"/>
            <a:endCxn id="20" idx="1"/>
          </p:cNvCxnSpPr>
          <p:nvPr/>
        </p:nvCxnSpPr>
        <p:spPr>
          <a:xfrm>
            <a:off x="7322234" y="3587262"/>
            <a:ext cx="1820346" cy="608656"/>
          </a:xfrm>
          <a:prstGeom prst="bentConnector3">
            <a:avLst>
              <a:gd name="adj1" fmla="val 782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16" idx="3"/>
            <a:endCxn id="27" idx="2"/>
          </p:cNvCxnSpPr>
          <p:nvPr/>
        </p:nvCxnSpPr>
        <p:spPr>
          <a:xfrm>
            <a:off x="7322234" y="3777176"/>
            <a:ext cx="2400967" cy="1492354"/>
          </a:xfrm>
          <a:prstGeom prst="bentConnector4">
            <a:avLst>
              <a:gd name="adj1" fmla="val 46990"/>
              <a:gd name="adj2" fmla="val 1337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/>
          <p:cNvSpPr/>
          <p:nvPr/>
        </p:nvSpPr>
        <p:spPr>
          <a:xfrm>
            <a:off x="9142580" y="5131854"/>
            <a:ext cx="1161242" cy="137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/>
          <p:cNvSpPr/>
          <p:nvPr/>
        </p:nvSpPr>
        <p:spPr>
          <a:xfrm>
            <a:off x="9142580" y="3836859"/>
            <a:ext cx="1161242" cy="13767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4" name="Conector angular 33"/>
          <p:cNvCxnSpPr>
            <a:stCxn id="17" idx="1"/>
            <a:endCxn id="33" idx="3"/>
          </p:cNvCxnSpPr>
          <p:nvPr/>
        </p:nvCxnSpPr>
        <p:spPr>
          <a:xfrm rot="10800000" flipH="1">
            <a:off x="6160992" y="3905697"/>
            <a:ext cx="4142830" cy="165130"/>
          </a:xfrm>
          <a:prstGeom prst="bentConnector5">
            <a:avLst>
              <a:gd name="adj1" fmla="val -11291"/>
              <a:gd name="adj2" fmla="val 897253"/>
              <a:gd name="adj3" fmla="val 120799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39"/>
          <p:cNvSpPr/>
          <p:nvPr/>
        </p:nvSpPr>
        <p:spPr>
          <a:xfrm>
            <a:off x="9142580" y="4415184"/>
            <a:ext cx="1161242" cy="1376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1" name="Rectángulo 40"/>
          <p:cNvSpPr/>
          <p:nvPr/>
        </p:nvSpPr>
        <p:spPr>
          <a:xfrm>
            <a:off x="9142580" y="4574376"/>
            <a:ext cx="1161242" cy="1376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42" name="Conector angular 41"/>
          <p:cNvCxnSpPr>
            <a:stCxn id="18" idx="1"/>
            <a:endCxn id="41" idx="3"/>
          </p:cNvCxnSpPr>
          <p:nvPr/>
        </p:nvCxnSpPr>
        <p:spPr>
          <a:xfrm rot="10800000" flipH="1" flipV="1">
            <a:off x="6160990" y="4247204"/>
            <a:ext cx="4142831" cy="396009"/>
          </a:xfrm>
          <a:prstGeom prst="bentConnector5">
            <a:avLst>
              <a:gd name="adj1" fmla="val -11121"/>
              <a:gd name="adj2" fmla="val 406401"/>
              <a:gd name="adj3" fmla="val 105518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angular 53"/>
          <p:cNvCxnSpPr>
            <a:stCxn id="19" idx="3"/>
            <a:endCxn id="40" idx="1"/>
          </p:cNvCxnSpPr>
          <p:nvPr/>
        </p:nvCxnSpPr>
        <p:spPr>
          <a:xfrm>
            <a:off x="7322232" y="4422748"/>
            <a:ext cx="1820348" cy="612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183" y="1649307"/>
            <a:ext cx="5648619" cy="4760729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New projects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s-ES" dirty="0" smtClean="0"/>
              <a:t> </a:t>
            </a:r>
            <a:r>
              <a:rPr lang="es-ES" dirty="0" err="1" smtClean="0"/>
              <a:t>even</a:t>
            </a:r>
            <a:r>
              <a:rPr lang="es-ES" dirty="0" smtClean="0"/>
              <a:t> at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AppDelegate.swift</a:t>
            </a:r>
            <a:r>
              <a:rPr lang="es-ES" dirty="0" smtClean="0"/>
              <a:t> vs </a:t>
            </a:r>
            <a:r>
              <a:rPr lang="es-ES" dirty="0" err="1" smtClean="0"/>
              <a:t>AppDelegate.cs</a:t>
            </a:r>
            <a:endParaRPr lang="es-ES" dirty="0" smtClean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39" y="1652032"/>
            <a:ext cx="4946048" cy="47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286327" y="2641163"/>
            <a:ext cx="11647055" cy="443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9447" y="2142836"/>
            <a:ext cx="1440000" cy="1440000"/>
          </a:xfrm>
          <a:prstGeom prst="rect">
            <a:avLst/>
          </a:prstGeom>
          <a:solidFill>
            <a:srgbClr val="1F87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37484" y="3971636"/>
            <a:ext cx="140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Introduction to </a:t>
            </a:r>
            <a:r>
              <a:rPr lang="en-US" dirty="0" err="1" smtClean="0"/>
              <a:t>Xamarin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033172" y="2142836"/>
            <a:ext cx="2225964" cy="2475131"/>
            <a:chOff x="9781309" y="2142836"/>
            <a:chExt cx="2225964" cy="2475131"/>
          </a:xfrm>
        </p:grpSpPr>
        <p:sp>
          <p:nvSpPr>
            <p:cNvPr id="9" name="Rectangle 8"/>
            <p:cNvSpPr/>
            <p:nvPr/>
          </p:nvSpPr>
          <p:spPr>
            <a:xfrm>
              <a:off x="10174291" y="2142836"/>
              <a:ext cx="1440000" cy="1440000"/>
            </a:xfrm>
            <a:prstGeom prst="rect">
              <a:avLst/>
            </a:prstGeom>
            <a:solidFill>
              <a:srgbClr val="06BB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81309" y="3971636"/>
              <a:ext cx="222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From </a:t>
              </a:r>
              <a:r>
                <a:rPr lang="en-US" dirty="0" err="1" smtClean="0"/>
                <a:t>Xamarin.Classic</a:t>
              </a:r>
              <a:endParaRPr lang="en-US" dirty="0"/>
            </a:p>
            <a:p>
              <a:pPr algn="ctr"/>
              <a:r>
                <a:rPr lang="en-US" dirty="0" smtClean="0"/>
                <a:t>to </a:t>
              </a:r>
              <a:r>
                <a:rPr lang="en-US" dirty="0" err="1" smtClean="0"/>
                <a:t>Xamarin.Forms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993422" y="2142836"/>
            <a:ext cx="1440000" cy="1440000"/>
          </a:xfrm>
          <a:prstGeom prst="rect">
            <a:avLst/>
          </a:prstGeom>
          <a:solidFill>
            <a:srgbClr val="957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86768" y="3990109"/>
            <a:ext cx="165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Xamarin</a:t>
            </a:r>
            <a:r>
              <a:rPr lang="en-US" dirty="0" smtClean="0"/>
              <a:t> for</a:t>
            </a:r>
          </a:p>
          <a:p>
            <a:pPr algn="ctr"/>
            <a:r>
              <a:rPr lang="en-US" dirty="0" smtClean="0"/>
              <a:t>iOS developers</a:t>
            </a:r>
            <a:endParaRPr lang="en-US" dirty="0"/>
          </a:p>
        </p:txBody>
      </p:sp>
      <p:pic>
        <p:nvPicPr>
          <p:cNvPr id="21" name="Picture 45" descr="Apple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177" y="2530621"/>
            <a:ext cx="594490" cy="66443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067416" y="2142836"/>
            <a:ext cx="1576892" cy="2475131"/>
            <a:chOff x="5067416" y="2142836"/>
            <a:chExt cx="1576892" cy="2475131"/>
          </a:xfrm>
        </p:grpSpPr>
        <p:sp>
          <p:nvSpPr>
            <p:cNvPr id="7" name="Rectangle 6"/>
            <p:cNvSpPr/>
            <p:nvPr/>
          </p:nvSpPr>
          <p:spPr>
            <a:xfrm>
              <a:off x="5135862" y="2142836"/>
              <a:ext cx="1440000" cy="1440000"/>
            </a:xfrm>
            <a:prstGeom prst="rect">
              <a:avLst/>
            </a:prstGeom>
            <a:solidFill>
              <a:srgbClr val="9570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67416" y="3971636"/>
              <a:ext cx="1576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From iOS </a:t>
              </a:r>
            </a:p>
            <a:p>
              <a:pPr algn="ctr"/>
              <a:r>
                <a:rPr lang="en-US" dirty="0" smtClean="0"/>
                <a:t>to </a:t>
              </a:r>
              <a:r>
                <a:rPr lang="en-US" dirty="0" err="1" smtClean="0"/>
                <a:t>Xamarin.iOS</a:t>
              </a:r>
              <a:endParaRPr lang="en-US" dirty="0"/>
            </a:p>
          </p:txBody>
        </p:sp>
        <p:pic>
          <p:nvPicPr>
            <p:cNvPr id="23" name="Picture 45" descr="Apple_logo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8617" y="2530621"/>
              <a:ext cx="594490" cy="66443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977658" y="2142836"/>
            <a:ext cx="2073130" cy="2493604"/>
            <a:chOff x="6977658" y="2142836"/>
            <a:chExt cx="2073130" cy="2493604"/>
          </a:xfrm>
        </p:grpSpPr>
        <p:sp>
          <p:nvSpPr>
            <p:cNvPr id="8" name="Rectangle 7"/>
            <p:cNvSpPr/>
            <p:nvPr/>
          </p:nvSpPr>
          <p:spPr>
            <a:xfrm>
              <a:off x="7294223" y="2142836"/>
              <a:ext cx="1440000" cy="1440000"/>
            </a:xfrm>
            <a:prstGeom prst="rect">
              <a:avLst/>
            </a:prstGeom>
            <a:solidFill>
              <a:srgbClr val="67B11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77658" y="3990109"/>
              <a:ext cx="2073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From </a:t>
              </a:r>
              <a:r>
                <a:rPr lang="en-US" dirty="0" err="1" smtClean="0"/>
                <a:t>Xamarin.iOS</a:t>
              </a:r>
              <a:endParaRPr lang="en-US" dirty="0"/>
            </a:p>
            <a:p>
              <a:pPr algn="ctr"/>
              <a:r>
                <a:rPr lang="en-US" dirty="0" smtClean="0"/>
                <a:t>to </a:t>
              </a:r>
              <a:r>
                <a:rPr lang="en-US" dirty="0" err="1" smtClean="0"/>
                <a:t>Xamarin.Android</a:t>
              </a:r>
              <a:endParaRPr lang="en-US" dirty="0"/>
            </a:p>
          </p:txBody>
        </p:sp>
        <p:pic>
          <p:nvPicPr>
            <p:cNvPr id="25" name="Picture 50" descr="Android_log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5340" y="2530621"/>
              <a:ext cx="577766" cy="664431"/>
            </a:xfrm>
            <a:prstGeom prst="rect">
              <a:avLst/>
            </a:prstGeom>
            <a:solidFill>
              <a:srgbClr val="66B11F"/>
            </a:solidFill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83" y="2503135"/>
            <a:ext cx="768927" cy="768927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434112" y="2142837"/>
            <a:ext cx="1440000" cy="1440000"/>
            <a:chOff x="9452584" y="2152073"/>
            <a:chExt cx="1440000" cy="1440000"/>
          </a:xfrm>
        </p:grpSpPr>
        <p:sp>
          <p:nvSpPr>
            <p:cNvPr id="28" name="Rectangle 27"/>
            <p:cNvSpPr/>
            <p:nvPr/>
          </p:nvSpPr>
          <p:spPr>
            <a:xfrm>
              <a:off x="9452584" y="2152073"/>
              <a:ext cx="1440000" cy="1440000"/>
            </a:xfrm>
            <a:prstGeom prst="rect">
              <a:avLst/>
            </a:prstGeom>
            <a:solidFill>
              <a:srgbClr val="1F87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8120" y="2512372"/>
              <a:ext cx="768927" cy="768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70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Reusing your native skills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don’t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to redo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native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r>
              <a:rPr lang="es-ES" dirty="0" smtClean="0"/>
              <a:t>, </a:t>
            </a:r>
            <a:r>
              <a:rPr lang="es-ES" dirty="0" err="1" smtClean="0"/>
              <a:t>just</a:t>
            </a:r>
            <a:r>
              <a:rPr lang="es-ES" dirty="0" smtClean="0"/>
              <a:t> </a:t>
            </a:r>
            <a:r>
              <a:rPr lang="es-ES" dirty="0" err="1" smtClean="0"/>
              <a:t>reuse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in </a:t>
            </a:r>
            <a:r>
              <a:rPr lang="es-ES" dirty="0" err="1" smtClean="0"/>
              <a:t>Xamarin</a:t>
            </a:r>
            <a:r>
              <a:rPr lang="es-ES" dirty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native</a:t>
            </a:r>
            <a:r>
              <a:rPr lang="es-ES" dirty="0" smtClean="0"/>
              <a:t> </a:t>
            </a:r>
            <a:r>
              <a:rPr lang="es-ES" dirty="0" err="1" smtClean="0"/>
              <a:t>binding</a:t>
            </a:r>
            <a:r>
              <a:rPr lang="es-ES" dirty="0" smtClean="0"/>
              <a:t> </a:t>
            </a:r>
            <a:r>
              <a:rPr lang="es-ES" dirty="0" err="1" smtClean="0"/>
              <a:t>projects</a:t>
            </a:r>
            <a:r>
              <a:rPr lang="es-ES" dirty="0" smtClean="0"/>
              <a:t>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93701" y="1652032"/>
            <a:ext cx="115849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Due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how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works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can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easily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use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native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libraries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and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SDKs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in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During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development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time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need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 C# interface to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your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native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methods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That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interface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removed in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compilation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when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native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created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has a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tool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called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objective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sharpie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that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create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wrapper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class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C#.</a:t>
            </a:r>
          </a:p>
          <a:p>
            <a:pPr marL="285750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can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work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libraries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three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flavours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es-ES_tradnl" dirty="0" smtClean="0">
                <a:solidFill>
                  <a:srgbClr val="444444"/>
                </a:solidFill>
                <a:latin typeface="+mj-lt"/>
              </a:rPr>
              <a:t>As a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precompiled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static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library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.a and .h files</a:t>
            </a:r>
          </a:p>
          <a:p>
            <a:pPr marL="742950" lvl="1" indent="-285750">
              <a:buFontTx/>
              <a:buChar char="-"/>
            </a:pPr>
            <a:r>
              <a:rPr lang="es-ES_tradnl" dirty="0" smtClean="0">
                <a:solidFill>
                  <a:srgbClr val="444444"/>
                </a:solidFill>
                <a:latin typeface="+mj-lt"/>
              </a:rPr>
              <a:t>As a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precompiled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framework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s-ES_tradnl" dirty="0" smtClean="0">
                <a:solidFill>
                  <a:srgbClr val="444444"/>
                </a:solidFill>
                <a:latin typeface="+mj-lt"/>
              </a:rPr>
              <a:t>As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source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files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.m and .h files</a:t>
            </a:r>
          </a:p>
          <a:p>
            <a:pPr marL="742950" lvl="1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will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need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Xcode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command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line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tools</a:t>
            </a: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Simply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add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.a file to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Binding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project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and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execute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objective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sharpie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over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.h files of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static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library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can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start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using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native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library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automatically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iOS as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any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other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library</a:t>
            </a:r>
            <a:endParaRPr lang="es-ES_tradnl" dirty="0" smtClean="0">
              <a:solidFill>
                <a:srgbClr val="44444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37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Get help from a growing ecosystem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Xamarin</a:t>
            </a:r>
            <a:r>
              <a:rPr lang="es-ES" dirty="0" smtClean="0"/>
              <a:t> </a:t>
            </a:r>
            <a:r>
              <a:rPr lang="es-ES" dirty="0" err="1" smtClean="0"/>
              <a:t>allows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to </a:t>
            </a:r>
            <a:r>
              <a:rPr lang="es-ES" dirty="0" err="1" smtClean="0"/>
              <a:t>reuse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native</a:t>
            </a:r>
            <a:r>
              <a:rPr lang="es-ES" dirty="0" smtClean="0"/>
              <a:t> </a:t>
            </a:r>
            <a:r>
              <a:rPr lang="es-ES" dirty="0" err="1" smtClean="0"/>
              <a:t>skills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expand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to a new </a:t>
            </a:r>
            <a:r>
              <a:rPr lang="es-ES" dirty="0" err="1" smtClean="0"/>
              <a:t>ecosystem</a:t>
            </a:r>
            <a:r>
              <a:rPr lang="es-ES" dirty="0" smtClean="0"/>
              <a:t>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93701" y="1652032"/>
            <a:ext cx="115849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Nuget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.NET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ecosystem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package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management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has more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than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89.000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packages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lot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being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compatible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components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has more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than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500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components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ready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to use in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your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apps,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both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free and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pay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From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QR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scanning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 to UI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components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facebook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auth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Firebase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Stripe</a:t>
            </a:r>
            <a:r>
              <a:rPr lang="mr-IN" dirty="0" smtClean="0">
                <a:solidFill>
                  <a:srgbClr val="444444"/>
                </a:solidFill>
                <a:latin typeface="+mj-lt"/>
              </a:rPr>
              <a:t>…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lot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ready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to use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native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bindings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for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both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iOS and Android.</a:t>
            </a:r>
          </a:p>
          <a:p>
            <a:pPr marL="285750" indent="-285750">
              <a:buFontTx/>
              <a:buChar char="-"/>
            </a:pP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_tradnl" dirty="0" smtClean="0">
                <a:solidFill>
                  <a:srgbClr val="444444"/>
                </a:solidFill>
                <a:latin typeface="+mj-lt"/>
              </a:rPr>
              <a:t>As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open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source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lot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libraries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were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going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open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source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lately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like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Akavache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MVVMCross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ReactiveUI</a:t>
            </a:r>
            <a:r>
              <a:rPr lang="mr-IN" dirty="0" smtClean="0">
                <a:solidFill>
                  <a:srgbClr val="444444"/>
                </a:solidFill>
                <a:latin typeface="+mj-lt"/>
              </a:rPr>
              <a:t>…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if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search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GitHub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for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will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find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more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than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16.000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repositories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out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there</a:t>
            </a:r>
            <a:r>
              <a:rPr lang="mr-IN" dirty="0" smtClean="0">
                <a:solidFill>
                  <a:srgbClr val="444444"/>
                </a:solidFill>
                <a:latin typeface="+mj-lt"/>
              </a:rPr>
              <a:t>…</a:t>
            </a: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177" y="4279947"/>
            <a:ext cx="4124178" cy="20570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336" y="4279947"/>
            <a:ext cx="3467687" cy="20566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24" y="4279947"/>
            <a:ext cx="4150235" cy="2056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4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/>
          <p:cNvGrpSpPr/>
          <p:nvPr/>
        </p:nvGrpSpPr>
        <p:grpSpPr>
          <a:xfrm>
            <a:off x="8982635" y="6467152"/>
            <a:ext cx="3111300" cy="390848"/>
            <a:chOff x="3528508" y="5959736"/>
            <a:chExt cx="3111300" cy="390848"/>
          </a:xfrm>
        </p:grpSpPr>
        <p:sp>
          <p:nvSpPr>
            <p:cNvPr id="5" name="CuadroTexto 4"/>
            <p:cNvSpPr txBox="1"/>
            <p:nvPr/>
          </p:nvSpPr>
          <p:spPr>
            <a:xfrm>
              <a:off x="3528508" y="5981252"/>
              <a:ext cx="1953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 smtClean="0"/>
                <a:t>Made</a:t>
              </a:r>
              <a:r>
                <a:rPr lang="es-ES_tradnl" dirty="0" smtClean="0"/>
                <a:t> </a:t>
              </a:r>
              <a:r>
                <a:rPr lang="es-ES_tradnl" dirty="0" err="1" smtClean="0"/>
                <a:t>with</a:t>
              </a:r>
              <a:r>
                <a:rPr lang="es-ES_tradnl" dirty="0" smtClean="0"/>
                <a:t>         </a:t>
              </a:r>
              <a:r>
                <a:rPr lang="es-ES_tradnl" dirty="0" err="1" smtClean="0"/>
                <a:t>by</a:t>
              </a:r>
              <a:r>
                <a:rPr lang="es-ES_tradnl" dirty="0" smtClean="0"/>
                <a:t> </a:t>
              </a:r>
              <a:endParaRPr lang="es-ES_tradnl" dirty="0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6325" y="6023844"/>
              <a:ext cx="326740" cy="32674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4014" y="5959736"/>
              <a:ext cx="1315794" cy="326740"/>
            </a:xfrm>
            <a:prstGeom prst="rect">
              <a:avLst/>
            </a:prstGeom>
          </p:spPr>
        </p:pic>
      </p:grpSp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DEMO TIME!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cheap</a:t>
            </a:r>
            <a:r>
              <a:rPr lang="es-ES" dirty="0" smtClean="0"/>
              <a:t>, </a:t>
            </a:r>
            <a:r>
              <a:rPr lang="es-ES" dirty="0" err="1" smtClean="0"/>
              <a:t>lets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real </a:t>
            </a:r>
            <a:r>
              <a:rPr lang="es-ES" dirty="0" err="1" smtClean="0"/>
              <a:t>code</a:t>
            </a:r>
            <a:r>
              <a:rPr lang="es-ES" dirty="0" smtClean="0"/>
              <a:t>...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772" y="3142887"/>
            <a:ext cx="4591606" cy="39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From </a:t>
            </a:r>
            <a:r>
              <a:rPr lang="en-US" b="1" dirty="0" err="1" smtClean="0"/>
              <a:t>Xamarin.iOS</a:t>
            </a:r>
            <a:r>
              <a:rPr lang="en-US" b="1" dirty="0" smtClean="0"/>
              <a:t> to </a:t>
            </a:r>
            <a:r>
              <a:rPr lang="en-US" b="1" dirty="0" err="1" smtClean="0"/>
              <a:t>Xamarin.Android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37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From iOS to Android, using </a:t>
            </a:r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way</a:t>
            </a:r>
            <a:r>
              <a:rPr lang="es-ES" dirty="0" smtClean="0"/>
              <a:t> iOS </a:t>
            </a:r>
            <a:r>
              <a:rPr lang="es-ES" dirty="0" err="1" smtClean="0"/>
              <a:t>native</a:t>
            </a:r>
            <a:r>
              <a:rPr lang="es-ES" dirty="0" smtClean="0"/>
              <a:t> </a:t>
            </a:r>
            <a:r>
              <a:rPr lang="es-ES" dirty="0" err="1" smtClean="0"/>
              <a:t>projects</a:t>
            </a:r>
            <a:r>
              <a:rPr lang="es-ES" dirty="0" smtClean="0"/>
              <a:t> are similar to </a:t>
            </a:r>
            <a:r>
              <a:rPr lang="es-ES" dirty="0" err="1" smtClean="0"/>
              <a:t>Xamarin.iOS</a:t>
            </a:r>
            <a:r>
              <a:rPr lang="es-ES" dirty="0" smtClean="0"/>
              <a:t>, Android java </a:t>
            </a:r>
            <a:r>
              <a:rPr lang="es-ES" dirty="0" err="1" smtClean="0"/>
              <a:t>projects</a:t>
            </a:r>
            <a:r>
              <a:rPr lang="es-ES" dirty="0" smtClean="0"/>
              <a:t> are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in </a:t>
            </a:r>
            <a:r>
              <a:rPr lang="es-ES" dirty="0" err="1" smtClean="0"/>
              <a:t>Xamarin.Android</a:t>
            </a:r>
            <a:r>
              <a:rPr lang="es-ES" dirty="0" smtClean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0" y="1652032"/>
            <a:ext cx="3411610" cy="25904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99" y="4329951"/>
            <a:ext cx="3411611" cy="24639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9581" y="2804928"/>
            <a:ext cx="4428783" cy="247586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515" y="1913986"/>
            <a:ext cx="2398613" cy="426969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713049" y="3715891"/>
            <a:ext cx="116124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14"/>
          <p:cNvSpPr/>
          <p:nvPr/>
        </p:nvSpPr>
        <p:spPr>
          <a:xfrm>
            <a:off x="9418494" y="5575989"/>
            <a:ext cx="1161242" cy="137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16" name="Conector angular 15"/>
          <p:cNvCxnSpPr>
            <a:stCxn id="14" idx="3"/>
            <a:endCxn id="15" idx="1"/>
          </p:cNvCxnSpPr>
          <p:nvPr/>
        </p:nvCxnSpPr>
        <p:spPr>
          <a:xfrm>
            <a:off x="5874291" y="3807331"/>
            <a:ext cx="3544203" cy="1837496"/>
          </a:xfrm>
          <a:prstGeom prst="bentConnector3">
            <a:avLst>
              <a:gd name="adj1" fmla="val 8115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4446315" y="4235854"/>
            <a:ext cx="931825" cy="75817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20"/>
          <p:cNvSpPr/>
          <p:nvPr/>
        </p:nvSpPr>
        <p:spPr>
          <a:xfrm>
            <a:off x="9439595" y="3747027"/>
            <a:ext cx="1161242" cy="181489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Conector angular 21"/>
          <p:cNvCxnSpPr>
            <a:stCxn id="20" idx="1"/>
            <a:endCxn id="21" idx="3"/>
          </p:cNvCxnSpPr>
          <p:nvPr/>
        </p:nvCxnSpPr>
        <p:spPr>
          <a:xfrm rot="10800000" flipH="1" flipV="1">
            <a:off x="4446315" y="4614942"/>
            <a:ext cx="6154522" cy="39531"/>
          </a:xfrm>
          <a:prstGeom prst="bentConnector5">
            <a:avLst>
              <a:gd name="adj1" fmla="val -6685"/>
              <a:gd name="adj2" fmla="val 4290514"/>
              <a:gd name="adj3" fmla="val 116857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32"/>
          <p:cNvSpPr/>
          <p:nvPr/>
        </p:nvSpPr>
        <p:spPr>
          <a:xfrm>
            <a:off x="4592441" y="3268477"/>
            <a:ext cx="1414463" cy="1692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Rectángulo 33"/>
          <p:cNvSpPr/>
          <p:nvPr/>
        </p:nvSpPr>
        <p:spPr>
          <a:xfrm>
            <a:off x="9559831" y="3425843"/>
            <a:ext cx="1161242" cy="1376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35" name="Conector angular 34"/>
          <p:cNvCxnSpPr>
            <a:stCxn id="33" idx="3"/>
          </p:cNvCxnSpPr>
          <p:nvPr/>
        </p:nvCxnSpPr>
        <p:spPr>
          <a:xfrm>
            <a:off x="6006904" y="3353112"/>
            <a:ext cx="3552927" cy="141025"/>
          </a:xfrm>
          <a:prstGeom prst="bentConnector3">
            <a:avLst>
              <a:gd name="adj1" fmla="val 7989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From iOS to Android, sharing is caring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One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best</a:t>
            </a:r>
            <a:r>
              <a:rPr lang="es-ES" dirty="0" smtClean="0"/>
              <a:t> </a:t>
            </a:r>
            <a:r>
              <a:rPr lang="es-ES" dirty="0" err="1" smtClean="0"/>
              <a:t>things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Xamarin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enabling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to </a:t>
            </a:r>
            <a:r>
              <a:rPr lang="es-ES" dirty="0" err="1" smtClean="0"/>
              <a:t>easily</a:t>
            </a:r>
            <a:r>
              <a:rPr lang="es-ES" dirty="0" smtClean="0"/>
              <a:t> </a:t>
            </a:r>
            <a:r>
              <a:rPr lang="es-ES" dirty="0" err="1" smtClean="0"/>
              <a:t>port</a:t>
            </a:r>
            <a:r>
              <a:rPr lang="es-ES" dirty="0" smtClean="0"/>
              <a:t> to new </a:t>
            </a:r>
            <a:r>
              <a:rPr lang="es-ES" dirty="0" err="1" smtClean="0"/>
              <a:t>platforms</a:t>
            </a:r>
            <a:r>
              <a:rPr lang="mr-IN" dirty="0" smtClean="0"/>
              <a:t>…</a:t>
            </a:r>
            <a:endParaRPr lang="es-ES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393701" y="1652032"/>
            <a:ext cx="115849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While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at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same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time,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maintain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every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platform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singularity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and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special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points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not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simply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doing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cross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port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all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app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including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UI.</a:t>
            </a: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native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iOS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iOS,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have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logic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ViewControllers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and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your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UI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XIBs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/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Storyboards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(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even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One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first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things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need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do to be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able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port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our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app to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work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Android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also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find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a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sharing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way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for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our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logic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can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make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unifying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presentation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pattern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to use,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going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from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MVC to MVVM, a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commonly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used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presentation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pattern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in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endParaRPr lang="es-ES_tradnl" dirty="0">
              <a:solidFill>
                <a:srgbClr val="444444"/>
              </a:solidFill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234" y="4051848"/>
            <a:ext cx="6038260" cy="24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From iOS to Android, sharing is caring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93700" y="1282700"/>
            <a:ext cx="1153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MVVM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</a:t>
            </a:r>
            <a:r>
              <a:rPr lang="es-ES" dirty="0" smtClean="0"/>
              <a:t> to </a:t>
            </a:r>
            <a:r>
              <a:rPr lang="es-ES" dirty="0" err="1" smtClean="0"/>
              <a:t>let</a:t>
            </a:r>
            <a:r>
              <a:rPr lang="es-ES" dirty="0" smtClean="0"/>
              <a:t> </a:t>
            </a:r>
            <a:r>
              <a:rPr lang="es-ES" dirty="0" err="1" smtClean="0"/>
              <a:t>only</a:t>
            </a:r>
            <a:r>
              <a:rPr lang="es-ES" dirty="0" smtClean="0"/>
              <a:t> UI </a:t>
            </a:r>
            <a:r>
              <a:rPr lang="es-ES" dirty="0" err="1" smtClean="0"/>
              <a:t>code</a:t>
            </a:r>
            <a:r>
              <a:rPr lang="es-ES" dirty="0" smtClean="0"/>
              <a:t> to be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</a:t>
            </a:r>
            <a:r>
              <a:rPr lang="es-ES" dirty="0" err="1" smtClean="0"/>
              <a:t>projects</a:t>
            </a:r>
            <a:r>
              <a:rPr lang="es-ES" dirty="0" smtClean="0"/>
              <a:t>, </a:t>
            </a:r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moving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logic</a:t>
            </a:r>
            <a:r>
              <a:rPr lang="es-ES" dirty="0" smtClean="0"/>
              <a:t>, </a:t>
            </a:r>
            <a:r>
              <a:rPr lang="es-ES" dirty="0" err="1" smtClean="0"/>
              <a:t>shared</a:t>
            </a:r>
            <a:r>
              <a:rPr lang="es-ES" dirty="0" smtClean="0"/>
              <a:t> </a:t>
            </a:r>
            <a:r>
              <a:rPr lang="es-ES" dirty="0" err="1" smtClean="0"/>
              <a:t>resource</a:t>
            </a:r>
            <a:r>
              <a:rPr lang="mr-IN" dirty="0" smtClean="0"/>
              <a:t>…</a:t>
            </a:r>
            <a:r>
              <a:rPr lang="es-ES" dirty="0" smtClean="0"/>
              <a:t> to a Core </a:t>
            </a:r>
            <a:r>
              <a:rPr lang="es-ES" dirty="0" err="1" smtClean="0"/>
              <a:t>project</a:t>
            </a:r>
            <a:endParaRPr lang="es-ES" dirty="0" smtClean="0"/>
          </a:p>
        </p:txBody>
      </p:sp>
      <p:sp>
        <p:nvSpPr>
          <p:cNvPr id="12" name="Rounded Rectangle 37"/>
          <p:cNvSpPr/>
          <p:nvPr/>
        </p:nvSpPr>
        <p:spPr>
          <a:xfrm>
            <a:off x="2161110" y="4620867"/>
            <a:ext cx="3733251" cy="1411996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Storyboards/</a:t>
            </a:r>
            <a:r>
              <a:rPr lang="en-US" sz="1765" dirty="0" err="1" smtClean="0">
                <a:solidFill>
                  <a:srgbClr val="FFFFFF"/>
                </a:solidFill>
                <a:cs typeface="Helvetica Light"/>
              </a:rPr>
              <a:t>Xibs</a:t>
            </a:r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 + </a:t>
            </a:r>
            <a:r>
              <a:rPr lang="en-US" sz="1765" dirty="0" err="1" smtClean="0">
                <a:solidFill>
                  <a:srgbClr val="FFFFFF"/>
                </a:solidFill>
                <a:cs typeface="Helvetica Light"/>
              </a:rPr>
              <a:t>ViewControllers</a:t>
            </a:r>
            <a:endParaRPr lang="en-US" sz="1765" dirty="0" smtClean="0">
              <a:solidFill>
                <a:srgbClr val="FFFFFF"/>
              </a:solidFill>
              <a:cs typeface="Helvetica Light"/>
            </a:endParaRP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(VIEWS)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Image assets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Platform specific code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3720990" y="4186578"/>
            <a:ext cx="613490" cy="613491"/>
            <a:chOff x="1264216" y="2329541"/>
            <a:chExt cx="613490" cy="61349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Oval 44"/>
            <p:cNvSpPr/>
            <p:nvPr/>
          </p:nvSpPr>
          <p:spPr bwMode="auto">
            <a:xfrm>
              <a:off x="1264216" y="2329541"/>
              <a:ext cx="613490" cy="613491"/>
            </a:xfrm>
            <a:prstGeom prst="ellipse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45" descr="Apple_logo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0290" y="2456176"/>
              <a:ext cx="279145" cy="311986"/>
            </a:xfrm>
            <a:prstGeom prst="rect">
              <a:avLst/>
            </a:prstGeom>
          </p:spPr>
        </p:pic>
      </p:grpSp>
      <p:sp>
        <p:nvSpPr>
          <p:cNvPr id="15" name="Rounded Rectangle 37"/>
          <p:cNvSpPr/>
          <p:nvPr/>
        </p:nvSpPr>
        <p:spPr>
          <a:xfrm>
            <a:off x="6247776" y="4620867"/>
            <a:ext cx="3733250" cy="1411996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Activities/Fragments (VIEWS)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Resources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Platform specific code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7807656" y="4186578"/>
            <a:ext cx="613490" cy="613491"/>
            <a:chOff x="2388278" y="4497784"/>
            <a:chExt cx="613490" cy="61349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Oval 40"/>
            <p:cNvSpPr/>
            <p:nvPr/>
          </p:nvSpPr>
          <p:spPr bwMode="auto">
            <a:xfrm>
              <a:off x="2388278" y="4497784"/>
              <a:ext cx="613490" cy="613491"/>
            </a:xfrm>
            <a:prstGeom prst="ellipse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43" descr="Android_log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59639" y="4651630"/>
              <a:ext cx="259407" cy="298319"/>
            </a:xfrm>
            <a:prstGeom prst="rect">
              <a:avLst/>
            </a:prstGeom>
          </p:spPr>
        </p:pic>
      </p:grpSp>
      <p:sp>
        <p:nvSpPr>
          <p:cNvPr id="18" name="CuadroTexto 17"/>
          <p:cNvSpPr txBox="1"/>
          <p:nvPr/>
        </p:nvSpPr>
        <p:spPr>
          <a:xfrm>
            <a:off x="2992413" y="6097820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Xamarin.iOS</a:t>
            </a:r>
            <a:r>
              <a:rPr lang="es-ES_tradnl" dirty="0" smtClean="0"/>
              <a:t> Project</a:t>
            </a:r>
            <a:endParaRPr lang="es-ES_tradnl" dirty="0"/>
          </a:p>
        </p:txBody>
      </p:sp>
      <p:sp>
        <p:nvSpPr>
          <p:cNvPr id="19" name="CuadroTexto 18"/>
          <p:cNvSpPr txBox="1"/>
          <p:nvPr/>
        </p:nvSpPr>
        <p:spPr>
          <a:xfrm>
            <a:off x="6864565" y="6097322"/>
            <a:ext cx="248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/>
              <a:t>Xamarin.Android</a:t>
            </a:r>
            <a:r>
              <a:rPr lang="es-ES_tradnl" dirty="0" smtClean="0"/>
              <a:t> Project</a:t>
            </a:r>
            <a:endParaRPr lang="es-ES_tradnl" dirty="0"/>
          </a:p>
        </p:txBody>
      </p:sp>
      <p:sp>
        <p:nvSpPr>
          <p:cNvPr id="20" name="Rounded Rectangle 37"/>
          <p:cNvSpPr/>
          <p:nvPr/>
        </p:nvSpPr>
        <p:spPr>
          <a:xfrm>
            <a:off x="3720990" y="2323822"/>
            <a:ext cx="4700156" cy="141199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View’s logic (VIEWMODELS)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Shared code</a:t>
            </a:r>
          </a:p>
          <a:p>
            <a:pPr algn="ctr" defTabSz="914367"/>
            <a:r>
              <a:rPr lang="en-US" sz="1765" dirty="0" smtClean="0">
                <a:solidFill>
                  <a:srgbClr val="FFFFFF"/>
                </a:solidFill>
                <a:cs typeface="Helvetica Light"/>
              </a:rPr>
              <a:t>Language localization resources</a:t>
            </a:r>
            <a:r>
              <a:rPr lang="mr-IN" sz="1765" dirty="0" smtClean="0">
                <a:solidFill>
                  <a:srgbClr val="FFFFFF"/>
                </a:solidFill>
                <a:cs typeface="Helvetica Light"/>
              </a:rPr>
              <a:t>…</a:t>
            </a:r>
            <a:endParaRPr lang="en-US" sz="1765" dirty="0">
              <a:solidFill>
                <a:srgbClr val="FFFFFF"/>
              </a:solidFill>
              <a:cs typeface="Helvetica Light"/>
            </a:endParaRPr>
          </a:p>
        </p:txBody>
      </p:sp>
      <p:cxnSp>
        <p:nvCxnSpPr>
          <p:cNvPr id="22" name="Conector angular 21"/>
          <p:cNvCxnSpPr>
            <a:stCxn id="13" idx="0"/>
            <a:endCxn id="20" idx="1"/>
          </p:cNvCxnSpPr>
          <p:nvPr/>
        </p:nvCxnSpPr>
        <p:spPr>
          <a:xfrm rot="16200000" flipV="1">
            <a:off x="3295984" y="3454826"/>
            <a:ext cx="1156758" cy="306745"/>
          </a:xfrm>
          <a:prstGeom prst="bentConnector4">
            <a:avLst>
              <a:gd name="adj1" fmla="val 19484"/>
              <a:gd name="adj2" fmla="val 605620"/>
            </a:avLst>
          </a:prstGeom>
          <a:ln w="2857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16" idx="0"/>
            <a:endCxn id="20" idx="3"/>
          </p:cNvCxnSpPr>
          <p:nvPr/>
        </p:nvCxnSpPr>
        <p:spPr>
          <a:xfrm rot="5400000" flipH="1" flipV="1">
            <a:off x="7689394" y="3454827"/>
            <a:ext cx="1156758" cy="306745"/>
          </a:xfrm>
          <a:prstGeom prst="bentConnector4">
            <a:avLst>
              <a:gd name="adj1" fmla="val 19484"/>
              <a:gd name="adj2" fmla="val 614792"/>
            </a:avLst>
          </a:prstGeom>
          <a:ln w="2857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401013" y="1929449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/>
              <a:t>Core </a:t>
            </a:r>
            <a:r>
              <a:rPr lang="es-ES_tradnl" dirty="0" err="1" smtClean="0"/>
              <a:t>project</a:t>
            </a:r>
            <a:endParaRPr lang="es-ES_tradnl" dirty="0"/>
          </a:p>
        </p:txBody>
      </p:sp>
      <p:sp>
        <p:nvSpPr>
          <p:cNvPr id="35" name="CuadroTexto 34"/>
          <p:cNvSpPr txBox="1"/>
          <p:nvPr/>
        </p:nvSpPr>
        <p:spPr>
          <a:xfrm>
            <a:off x="2161110" y="3029819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mtClean="0"/>
              <a:t>MVVM </a:t>
            </a:r>
          </a:p>
          <a:p>
            <a:pPr algn="ctr"/>
            <a:r>
              <a:rPr lang="es-ES_tradnl" dirty="0" err="1" smtClean="0"/>
              <a:t>databindings</a:t>
            </a:r>
            <a:endParaRPr lang="es-ES_tradnl" dirty="0"/>
          </a:p>
        </p:txBody>
      </p:sp>
      <p:sp>
        <p:nvSpPr>
          <p:cNvPr id="36" name="CuadroTexto 35"/>
          <p:cNvSpPr txBox="1"/>
          <p:nvPr/>
        </p:nvSpPr>
        <p:spPr>
          <a:xfrm>
            <a:off x="8589298" y="3029819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mtClean="0"/>
              <a:t>MVVM </a:t>
            </a:r>
          </a:p>
          <a:p>
            <a:pPr algn="ctr"/>
            <a:r>
              <a:rPr lang="es-ES_tradnl" dirty="0" err="1" smtClean="0"/>
              <a:t>databindings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3397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From iOS to Android, sharing is caring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There</a:t>
            </a:r>
            <a:r>
              <a:rPr lang="es-ES" dirty="0" smtClean="0"/>
              <a:t> are </a:t>
            </a:r>
            <a:r>
              <a:rPr lang="es-ES" dirty="0" err="1" smtClean="0"/>
              <a:t>several</a:t>
            </a:r>
            <a:r>
              <a:rPr lang="es-ES" dirty="0" smtClean="0"/>
              <a:t> </a:t>
            </a:r>
            <a:r>
              <a:rPr lang="es-ES" dirty="0" err="1" smtClean="0"/>
              <a:t>frameworks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</a:t>
            </a:r>
            <a:r>
              <a:rPr lang="es-ES" dirty="0" smtClean="0"/>
              <a:t> to </a:t>
            </a:r>
            <a:r>
              <a:rPr lang="es-ES" dirty="0" err="1" smtClean="0"/>
              <a:t>implement</a:t>
            </a:r>
            <a:r>
              <a:rPr lang="es-ES" dirty="0" smtClean="0"/>
              <a:t> MVVM </a:t>
            </a:r>
            <a:r>
              <a:rPr lang="es-ES" dirty="0" err="1" smtClean="0"/>
              <a:t>with</a:t>
            </a:r>
            <a:r>
              <a:rPr lang="es-ES" dirty="0" smtClean="0"/>
              <a:t> iOS and Android, </a:t>
            </a:r>
            <a:r>
              <a:rPr lang="es-ES" dirty="0" err="1" smtClean="0"/>
              <a:t>sharing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most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endParaRPr lang="es-ES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393701" y="1652032"/>
            <a:ext cx="115849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MVVMCross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one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most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famous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framework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and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used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almost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as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“de facto” standard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for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developing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apps.</a:t>
            </a:r>
          </a:p>
          <a:p>
            <a:pPr marL="742950" lvl="1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MVVMCross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allow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us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make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“links”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between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UI (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Activity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Storyboard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) and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logic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(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ViewModels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),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also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unify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navigation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and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presentation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ReactiveUI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 new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framework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based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RX, Reactive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Extensions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and Reactive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programming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a more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functional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way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doing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things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s-ES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There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lot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more in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community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like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MVVMLight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Prism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Bind</a:t>
            </a:r>
            <a:r>
              <a:rPr lang="mr-IN" dirty="0" smtClean="0">
                <a:solidFill>
                  <a:srgbClr val="444444"/>
                </a:solidFill>
                <a:latin typeface="+mj-lt"/>
              </a:rPr>
              <a:t>…</a:t>
            </a:r>
            <a:r>
              <a:rPr lang="es-ES" dirty="0">
                <a:solidFill>
                  <a:srgbClr val="444444"/>
                </a:solidFill>
                <a:latin typeface="+mj-lt"/>
              </a:rPr>
              <a:t> </a:t>
            </a: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s-ES_tradnl" dirty="0">
              <a:solidFill>
                <a:srgbClr val="444444"/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23" y="4052689"/>
            <a:ext cx="2540000" cy="254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523" y="4200431"/>
            <a:ext cx="2509520" cy="22445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361" y="4657631"/>
            <a:ext cx="1329234" cy="10284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9595" y="4694555"/>
            <a:ext cx="991483" cy="9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/>
          <p:cNvGrpSpPr/>
          <p:nvPr/>
        </p:nvGrpSpPr>
        <p:grpSpPr>
          <a:xfrm>
            <a:off x="8982635" y="6467152"/>
            <a:ext cx="3111300" cy="390848"/>
            <a:chOff x="3528508" y="5959736"/>
            <a:chExt cx="3111300" cy="390848"/>
          </a:xfrm>
        </p:grpSpPr>
        <p:sp>
          <p:nvSpPr>
            <p:cNvPr id="5" name="CuadroTexto 4"/>
            <p:cNvSpPr txBox="1"/>
            <p:nvPr/>
          </p:nvSpPr>
          <p:spPr>
            <a:xfrm>
              <a:off x="3528508" y="5981252"/>
              <a:ext cx="1953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 smtClean="0"/>
                <a:t>Made</a:t>
              </a:r>
              <a:r>
                <a:rPr lang="es-ES_tradnl" dirty="0" smtClean="0"/>
                <a:t> </a:t>
              </a:r>
              <a:r>
                <a:rPr lang="es-ES_tradnl" dirty="0" err="1" smtClean="0"/>
                <a:t>with</a:t>
              </a:r>
              <a:r>
                <a:rPr lang="es-ES_tradnl" dirty="0" smtClean="0"/>
                <a:t>         </a:t>
              </a:r>
              <a:r>
                <a:rPr lang="es-ES_tradnl" dirty="0" err="1" smtClean="0"/>
                <a:t>by</a:t>
              </a:r>
              <a:r>
                <a:rPr lang="es-ES_tradnl" dirty="0" smtClean="0"/>
                <a:t> </a:t>
              </a:r>
              <a:endParaRPr lang="es-ES_tradnl" dirty="0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6325" y="6023844"/>
              <a:ext cx="326740" cy="32674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4014" y="5959736"/>
              <a:ext cx="1315794" cy="326740"/>
            </a:xfrm>
            <a:prstGeom prst="rect">
              <a:avLst/>
            </a:prstGeom>
          </p:spPr>
        </p:pic>
      </p:grpSp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DEMO TIME!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Lets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a look at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droid</a:t>
            </a:r>
            <a:r>
              <a:rPr lang="es-ES" dirty="0" smtClean="0"/>
              <a:t> </a:t>
            </a:r>
            <a:r>
              <a:rPr lang="es-ES" dirty="0" err="1" smtClean="0"/>
              <a:t>thing</a:t>
            </a:r>
            <a:r>
              <a:rPr lang="mr-IN" dirty="0" smtClean="0"/>
              <a:t>…</a:t>
            </a:r>
            <a:endParaRPr lang="es-ES" dirty="0" smtClean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772" y="3142887"/>
            <a:ext cx="4591606" cy="39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From </a:t>
            </a:r>
            <a:r>
              <a:rPr lang="en-US" b="1" dirty="0" err="1" smtClean="0"/>
              <a:t>Xamarin.Classic</a:t>
            </a:r>
            <a:r>
              <a:rPr lang="en-US" b="1" dirty="0" smtClean="0"/>
              <a:t> to </a:t>
            </a:r>
            <a:r>
              <a:rPr lang="en-US" b="1" dirty="0" err="1" smtClean="0"/>
              <a:t>Xamarin.Forms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72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smtClean="0"/>
              <a:t>Introduction to </a:t>
            </a:r>
            <a:r>
              <a:rPr lang="en-US" b="1" dirty="0" err="1" smtClean="0"/>
              <a:t>Xamarin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86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Forms, higher code sharing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418643" y="5851872"/>
            <a:ext cx="6407259" cy="6517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 err="1" smtClean="0">
                <a:solidFill>
                  <a:srgbClr val="70ACBB"/>
                </a:solidFill>
              </a:rPr>
              <a:t>Xamarin</a:t>
            </a:r>
            <a:r>
              <a:rPr lang="en-US" sz="2353" dirty="0" smtClean="0">
                <a:solidFill>
                  <a:srgbClr val="70ACBB"/>
                </a:solidFill>
              </a:rPr>
              <a:t> Native</a:t>
            </a:r>
            <a:endParaRPr lang="en-US" sz="2353" dirty="0">
              <a:solidFill>
                <a:srgbClr val="70ACBB"/>
              </a:solidFill>
            </a:endParaRPr>
          </a:p>
        </p:txBody>
      </p:sp>
      <p:sp>
        <p:nvSpPr>
          <p:cNvPr id="32" name="Left Brace 19"/>
          <p:cNvSpPr/>
          <p:nvPr/>
        </p:nvSpPr>
        <p:spPr>
          <a:xfrm rot="5400000">
            <a:off x="3511667" y="2475029"/>
            <a:ext cx="234785" cy="6393684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grpSp>
        <p:nvGrpSpPr>
          <p:cNvPr id="33" name="Group 2"/>
          <p:cNvGrpSpPr/>
          <p:nvPr/>
        </p:nvGrpSpPr>
        <p:grpSpPr>
          <a:xfrm>
            <a:off x="418643" y="1724050"/>
            <a:ext cx="6407259" cy="3643056"/>
            <a:chOff x="2804067" y="1444948"/>
            <a:chExt cx="6407259" cy="3643056"/>
          </a:xfrm>
        </p:grpSpPr>
        <p:sp>
          <p:nvSpPr>
            <p:cNvPr id="34" name="Rectangle 17"/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5" name="Rectangle 23"/>
            <p:cNvSpPr/>
            <p:nvPr/>
          </p:nvSpPr>
          <p:spPr bwMode="auto">
            <a:xfrm>
              <a:off x="2804067" y="2683418"/>
              <a:ext cx="6407259" cy="2404586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6" name="TextBox 33"/>
            <p:cNvSpPr txBox="1"/>
            <p:nvPr/>
          </p:nvSpPr>
          <p:spPr>
            <a:xfrm>
              <a:off x="2817643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 smtClean="0">
                  <a:solidFill>
                    <a:srgbClr val="FFFFFF"/>
                  </a:solidFill>
                </a:rPr>
                <a:t>Storyboards, </a:t>
              </a:r>
              <a:r>
                <a:rPr lang="en-US" sz="1568" dirty="0" err="1" smtClean="0">
                  <a:solidFill>
                    <a:srgbClr val="FFFFFF"/>
                  </a:solidFill>
                </a:rPr>
                <a:t>Xibs</a:t>
              </a:r>
              <a:r>
                <a:rPr lang="en-US" sz="1568" dirty="0">
                  <a:solidFill>
                    <a:srgbClr val="FFFFFF"/>
                  </a:solidFill>
                </a:rPr>
                <a:t> </a:t>
              </a:r>
              <a:r>
                <a:rPr lang="en-US" sz="1568" dirty="0" smtClean="0">
                  <a:solidFill>
                    <a:srgbClr val="FFFFFF"/>
                  </a:solidFill>
                </a:rPr>
                <a:t>UI</a:t>
              </a: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48870" y="2177293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8" name="Rectangle 39"/>
            <p:cNvSpPr/>
            <p:nvPr/>
          </p:nvSpPr>
          <p:spPr bwMode="auto">
            <a:xfrm>
              <a:off x="7093673" y="2177293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9" name="TextBox 41"/>
            <p:cNvSpPr txBox="1"/>
            <p:nvPr/>
          </p:nvSpPr>
          <p:spPr>
            <a:xfrm>
              <a:off x="7107249" y="2150169"/>
              <a:ext cx="2104077" cy="53103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 smtClean="0">
                  <a:solidFill>
                    <a:srgbClr val="FFFFFF"/>
                  </a:solidFill>
                </a:rPr>
                <a:t>XAML UI</a:t>
              </a: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40" name="TextBox 42"/>
            <p:cNvSpPr txBox="1"/>
            <p:nvPr/>
          </p:nvSpPr>
          <p:spPr>
            <a:xfrm>
              <a:off x="4962445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 smtClean="0">
                  <a:solidFill>
                    <a:srgbClr val="FFFFFF"/>
                  </a:solidFill>
                </a:rPr>
                <a:t>AXML UI</a:t>
              </a: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41" name="TextBox 18"/>
            <p:cNvSpPr txBox="1"/>
            <p:nvPr/>
          </p:nvSpPr>
          <p:spPr>
            <a:xfrm>
              <a:off x="2817643" y="2540933"/>
              <a:ext cx="6393683" cy="201320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rgbClr val="FFFFFF"/>
                  </a:solidFill>
                </a:rPr>
                <a:t>Shared </a:t>
              </a:r>
              <a:r>
                <a:rPr lang="en-US" sz="2800" dirty="0" smtClean="0">
                  <a:solidFill>
                    <a:srgbClr val="FFFFFF"/>
                  </a:solidFill>
                </a:rPr>
                <a:t>code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2800" dirty="0" smtClean="0">
                  <a:solidFill>
                    <a:srgbClr val="FFFFFF"/>
                  </a:solidFill>
                </a:rPr>
                <a:t>Business Logic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2800" dirty="0" smtClean="0">
                  <a:solidFill>
                    <a:srgbClr val="FFFFFF"/>
                  </a:solidFill>
                </a:rPr>
                <a:t>Data Access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2800" dirty="0" smtClean="0">
                  <a:solidFill>
                    <a:srgbClr val="FFFFFF"/>
                  </a:solidFill>
                </a:rPr>
                <a:t>Network Communication</a:t>
              </a:r>
              <a:endParaRPr lang="en-US" sz="2800" dirty="0">
                <a:solidFill>
                  <a:srgbClr val="FFFFFF"/>
                </a:solidFill>
              </a:endParaRPr>
            </a:p>
          </p:txBody>
        </p:sp>
        <p:grpSp>
          <p:nvGrpSpPr>
            <p:cNvPr id="42" name="Group 30"/>
            <p:cNvGrpSpPr/>
            <p:nvPr/>
          </p:nvGrpSpPr>
          <p:grpSpPr>
            <a:xfrm>
              <a:off x="3562935" y="1444948"/>
              <a:ext cx="613490" cy="613491"/>
              <a:chOff x="2057399" y="2725789"/>
              <a:chExt cx="1028699" cy="1028700"/>
            </a:xfrm>
          </p:grpSpPr>
          <p:sp>
            <p:nvSpPr>
              <p:cNvPr id="49" name="Oval 44"/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0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43" name="Group 31"/>
            <p:cNvGrpSpPr/>
            <p:nvPr/>
          </p:nvGrpSpPr>
          <p:grpSpPr>
            <a:xfrm>
              <a:off x="5707598" y="1444948"/>
              <a:ext cx="613490" cy="613491"/>
              <a:chOff x="3810000" y="3144890"/>
              <a:chExt cx="1028699" cy="1028700"/>
            </a:xfrm>
          </p:grpSpPr>
          <p:sp>
            <p:nvSpPr>
              <p:cNvPr id="47" name="Oval 40"/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8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44" name="Group 32"/>
            <p:cNvGrpSpPr/>
            <p:nvPr/>
          </p:nvGrpSpPr>
          <p:grpSpPr>
            <a:xfrm>
              <a:off x="7851596" y="1444948"/>
              <a:ext cx="613491" cy="613491"/>
              <a:chOff x="6083298" y="3144890"/>
              <a:chExt cx="1028699" cy="1028700"/>
            </a:xfrm>
          </p:grpSpPr>
          <p:sp>
            <p:nvSpPr>
              <p:cNvPr id="45" name="Oval 35"/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4" cy="434973"/>
              </a:xfrm>
              <a:prstGeom prst="rect">
                <a:avLst/>
              </a:prstGeom>
            </p:spPr>
          </p:pic>
        </p:grpSp>
      </p:grpSp>
      <p:grpSp>
        <p:nvGrpSpPr>
          <p:cNvPr id="28" name="Group 2"/>
          <p:cNvGrpSpPr/>
          <p:nvPr/>
        </p:nvGrpSpPr>
        <p:grpSpPr>
          <a:xfrm>
            <a:off x="6866627" y="1850686"/>
            <a:ext cx="5061657" cy="3516420"/>
            <a:chOff x="2804067" y="1571584"/>
            <a:chExt cx="6407259" cy="3516420"/>
          </a:xfrm>
        </p:grpSpPr>
        <p:sp>
          <p:nvSpPr>
            <p:cNvPr id="29" name="Rectangle 17"/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0" name="Rectangle 23"/>
            <p:cNvSpPr/>
            <p:nvPr/>
          </p:nvSpPr>
          <p:spPr bwMode="auto">
            <a:xfrm>
              <a:off x="2804067" y="2683418"/>
              <a:ext cx="6407259" cy="2404586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2" name="TextBox 33"/>
            <p:cNvSpPr txBox="1"/>
            <p:nvPr/>
          </p:nvSpPr>
          <p:spPr>
            <a:xfrm>
              <a:off x="2817643" y="2150169"/>
              <a:ext cx="2104077" cy="53094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53" name="Rectangle 36"/>
            <p:cNvSpPr/>
            <p:nvPr/>
          </p:nvSpPr>
          <p:spPr bwMode="auto">
            <a:xfrm>
              <a:off x="4948870" y="2177293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4" name="Rectangle 39"/>
            <p:cNvSpPr/>
            <p:nvPr/>
          </p:nvSpPr>
          <p:spPr bwMode="auto">
            <a:xfrm>
              <a:off x="7093673" y="2177293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5" name="TextBox 41"/>
            <p:cNvSpPr txBox="1"/>
            <p:nvPr/>
          </p:nvSpPr>
          <p:spPr>
            <a:xfrm>
              <a:off x="7107249" y="2150169"/>
              <a:ext cx="2104077" cy="53103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56" name="TextBox 42"/>
            <p:cNvSpPr txBox="1"/>
            <p:nvPr/>
          </p:nvSpPr>
          <p:spPr>
            <a:xfrm>
              <a:off x="4962445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57" name="TextBox 18"/>
            <p:cNvSpPr txBox="1"/>
            <p:nvPr/>
          </p:nvSpPr>
          <p:spPr>
            <a:xfrm>
              <a:off x="2817643" y="2540933"/>
              <a:ext cx="6393683" cy="201320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rgbClr val="FFFFFF"/>
                  </a:solidFill>
                </a:rPr>
                <a:t>Shared </a:t>
              </a:r>
              <a:r>
                <a:rPr lang="en-US" sz="2800" dirty="0" smtClean="0">
                  <a:solidFill>
                    <a:srgbClr val="FFFFFF"/>
                  </a:solidFill>
                </a:rPr>
                <a:t>code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2800" dirty="0" smtClean="0">
                  <a:solidFill>
                    <a:srgbClr val="FFFFFF"/>
                  </a:solidFill>
                </a:rPr>
                <a:t>Business Logic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2800" dirty="0" smtClean="0">
                  <a:solidFill>
                    <a:srgbClr val="FFFFFF"/>
                  </a:solidFill>
                </a:rPr>
                <a:t>Data Access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2800" dirty="0" smtClean="0">
                  <a:solidFill>
                    <a:srgbClr val="FFFFFF"/>
                  </a:solidFill>
                </a:rPr>
                <a:t>Network Communication</a:t>
              </a:r>
              <a:endParaRPr lang="en-US" sz="2800" dirty="0">
                <a:solidFill>
                  <a:srgbClr val="FFFFFF"/>
                </a:solidFill>
              </a:endParaRPr>
            </a:p>
          </p:txBody>
        </p:sp>
        <p:pic>
          <p:nvPicPr>
            <p:cNvPr id="66" name="Picture 45" descr="Apple_logo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008" y="1571584"/>
              <a:ext cx="279145" cy="311986"/>
            </a:xfrm>
            <a:prstGeom prst="rect">
              <a:avLst/>
            </a:prstGeom>
          </p:spPr>
        </p:pic>
        <p:pic>
          <p:nvPicPr>
            <p:cNvPr id="64" name="Picture 43" descr="Android_log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8960" y="1598796"/>
              <a:ext cx="259407" cy="298319"/>
            </a:xfrm>
            <a:prstGeom prst="rect">
              <a:avLst/>
            </a:prstGeom>
          </p:spPr>
        </p:pic>
      </p:grpSp>
      <p:sp>
        <p:nvSpPr>
          <p:cNvPr id="67" name="Oval 44"/>
          <p:cNvSpPr/>
          <p:nvPr/>
        </p:nvSpPr>
        <p:spPr bwMode="auto">
          <a:xfrm>
            <a:off x="7443478" y="1717979"/>
            <a:ext cx="613490" cy="613491"/>
          </a:xfrm>
          <a:prstGeom prst="ellipse">
            <a:avLst/>
          </a:prstGeom>
          <a:solidFill>
            <a:srgbClr val="9570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8" name="Picture 45" descr="Apple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9552" y="1844614"/>
            <a:ext cx="279145" cy="311986"/>
          </a:xfrm>
          <a:prstGeom prst="rect">
            <a:avLst/>
          </a:prstGeom>
        </p:spPr>
      </p:pic>
      <p:sp>
        <p:nvSpPr>
          <p:cNvPr id="69" name="Oval 40"/>
          <p:cNvSpPr/>
          <p:nvPr/>
        </p:nvSpPr>
        <p:spPr bwMode="auto">
          <a:xfrm>
            <a:off x="9108352" y="1724050"/>
            <a:ext cx="613490" cy="613491"/>
          </a:xfrm>
          <a:prstGeom prst="ellipse">
            <a:avLst/>
          </a:prstGeom>
          <a:solidFill>
            <a:srgbClr val="66B1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43" descr="Android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9713" y="1877896"/>
            <a:ext cx="259407" cy="298319"/>
          </a:xfrm>
          <a:prstGeom prst="rect">
            <a:avLst/>
          </a:prstGeom>
        </p:spPr>
      </p:pic>
      <p:sp>
        <p:nvSpPr>
          <p:cNvPr id="71" name="Oval 35"/>
          <p:cNvSpPr/>
          <p:nvPr/>
        </p:nvSpPr>
        <p:spPr bwMode="auto">
          <a:xfrm>
            <a:off x="10773226" y="1717979"/>
            <a:ext cx="613491" cy="613491"/>
          </a:xfrm>
          <a:prstGeom prst="ellipse">
            <a:avLst/>
          </a:prstGeom>
          <a:solidFill>
            <a:srgbClr val="00BB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Picture 37" descr="Windows_log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54" y="1892180"/>
            <a:ext cx="277937" cy="25940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866627" y="2508176"/>
            <a:ext cx="5061657" cy="43361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SHARED UI CODE WITH XAML </a:t>
            </a:r>
            <a:r>
              <a:rPr lang="es-ES_tradnl" dirty="0" err="1" smtClean="0"/>
              <a:t>or</a:t>
            </a:r>
            <a:r>
              <a:rPr lang="es-ES_tradnl" dirty="0" smtClean="0"/>
              <a:t> C#</a:t>
            </a:r>
            <a:endParaRPr lang="es-ES_tradnl" dirty="0"/>
          </a:p>
        </p:txBody>
      </p:sp>
      <p:sp>
        <p:nvSpPr>
          <p:cNvPr id="73" name="TextBox 13"/>
          <p:cNvSpPr txBox="1"/>
          <p:nvPr/>
        </p:nvSpPr>
        <p:spPr>
          <a:xfrm>
            <a:off x="6866628" y="5851872"/>
            <a:ext cx="5061657" cy="6517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 err="1" smtClean="0">
                <a:solidFill>
                  <a:srgbClr val="70ACBB"/>
                </a:solidFill>
              </a:rPr>
              <a:t>Xamarin</a:t>
            </a:r>
            <a:r>
              <a:rPr lang="en-US" sz="2353" dirty="0" smtClean="0">
                <a:solidFill>
                  <a:srgbClr val="70ACBB"/>
                </a:solidFill>
              </a:rPr>
              <a:t> Native + </a:t>
            </a:r>
            <a:r>
              <a:rPr lang="en-US" sz="2353" dirty="0" err="1" smtClean="0">
                <a:solidFill>
                  <a:srgbClr val="70ACBB"/>
                </a:solidFill>
              </a:rPr>
              <a:t>Xamarin</a:t>
            </a:r>
            <a:r>
              <a:rPr lang="en-US" sz="2353" dirty="0" smtClean="0">
                <a:solidFill>
                  <a:srgbClr val="70ACBB"/>
                </a:solidFill>
              </a:rPr>
              <a:t> Forms</a:t>
            </a:r>
            <a:endParaRPr lang="en-US" sz="2353" dirty="0">
              <a:solidFill>
                <a:srgbClr val="70ACBB"/>
              </a:solidFill>
            </a:endParaRPr>
          </a:p>
        </p:txBody>
      </p:sp>
      <p:sp>
        <p:nvSpPr>
          <p:cNvPr id="74" name="Left Brace 19"/>
          <p:cNvSpPr/>
          <p:nvPr/>
        </p:nvSpPr>
        <p:spPr>
          <a:xfrm rot="5400000">
            <a:off x="9285425" y="3146405"/>
            <a:ext cx="234785" cy="5050933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Forms, higher code sharing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Xamarin</a:t>
            </a:r>
            <a:r>
              <a:rPr lang="es-ES" dirty="0" smtClean="0"/>
              <a:t> </a:t>
            </a:r>
            <a:r>
              <a:rPr lang="es-ES" dirty="0" err="1" smtClean="0"/>
              <a:t>Forms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UI </a:t>
            </a:r>
            <a:r>
              <a:rPr lang="es-ES" dirty="0" err="1" smtClean="0"/>
              <a:t>definition</a:t>
            </a:r>
            <a:r>
              <a:rPr lang="es-ES" dirty="0" smtClean="0"/>
              <a:t> </a:t>
            </a:r>
            <a:r>
              <a:rPr lang="es-ES" dirty="0" err="1" smtClean="0"/>
              <a:t>technology</a:t>
            </a:r>
            <a:r>
              <a:rPr lang="es-ES" dirty="0" smtClean="0"/>
              <a:t>, </a:t>
            </a:r>
            <a:r>
              <a:rPr lang="es-ES" dirty="0" err="1" smtClean="0"/>
              <a:t>built</a:t>
            </a:r>
            <a:r>
              <a:rPr lang="es-ES" dirty="0" smtClean="0"/>
              <a:t> </a:t>
            </a:r>
            <a:r>
              <a:rPr lang="es-ES" dirty="0" err="1" smtClean="0"/>
              <a:t>upon</a:t>
            </a:r>
            <a:r>
              <a:rPr lang="es-ES" dirty="0" smtClean="0"/>
              <a:t> </a:t>
            </a:r>
            <a:r>
              <a:rPr lang="es-ES" dirty="0" err="1" smtClean="0"/>
              <a:t>Xamarin</a:t>
            </a:r>
            <a:r>
              <a:rPr lang="es-ES" dirty="0" smtClean="0"/>
              <a:t> </a:t>
            </a:r>
            <a:r>
              <a:rPr lang="es-ES" dirty="0" err="1" smtClean="0"/>
              <a:t>Native</a:t>
            </a:r>
            <a:r>
              <a:rPr lang="es-ES" dirty="0" smtClean="0"/>
              <a:t>, to </a:t>
            </a:r>
            <a:r>
              <a:rPr lang="es-ES" dirty="0" err="1" smtClean="0"/>
              <a:t>ease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cross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</a:t>
            </a:r>
            <a:r>
              <a:rPr lang="es-ES" dirty="0" err="1" smtClean="0"/>
              <a:t>development</a:t>
            </a:r>
            <a:r>
              <a:rPr lang="es-ES" dirty="0" smtClean="0"/>
              <a:t>.</a:t>
            </a:r>
          </a:p>
        </p:txBody>
      </p:sp>
      <p:sp>
        <p:nvSpPr>
          <p:cNvPr id="58" name="Rectángulo 57"/>
          <p:cNvSpPr/>
          <p:nvPr/>
        </p:nvSpPr>
        <p:spPr>
          <a:xfrm>
            <a:off x="393701" y="1652032"/>
            <a:ext cx="63166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Forms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allow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developers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to define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app UI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using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XAML (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App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Markup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Language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)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C#.</a:t>
            </a:r>
          </a:p>
          <a:p>
            <a:pPr marL="285750" indent="-285750">
              <a:buFontTx/>
              <a:buChar char="-"/>
            </a:pP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During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compilation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XAML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compiled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into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C#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" dirty="0" smtClean="0">
                <a:solidFill>
                  <a:srgbClr val="444444"/>
                </a:solidFill>
                <a:latin typeface="+mj-lt"/>
              </a:rPr>
              <a:t>At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runtime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UI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definition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parsed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Xamarin.Forms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UI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engine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and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native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controls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are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used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draw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UI.</a:t>
            </a:r>
          </a:p>
          <a:p>
            <a:pPr marL="285750" indent="-285750">
              <a:buFontTx/>
              <a:buChar char="-"/>
            </a:pPr>
            <a:endParaRPr lang="es-ES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Every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Forms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control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have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 default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Render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in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every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platform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renderers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can be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overwritten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developers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modify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how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 control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drow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in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app,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using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Custom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Renders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s-ES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Also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Forms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implements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shared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navigation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shared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animation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subsystem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dependency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services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and MVVM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bindings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so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easy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start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an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app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from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scratch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  <a:endParaRPr lang="es-ES_tradnl" dirty="0" smtClean="0">
              <a:solidFill>
                <a:srgbClr val="444444"/>
              </a:solidFill>
              <a:latin typeface="+mj-lt"/>
            </a:endParaRPr>
          </a:p>
        </p:txBody>
      </p:sp>
      <p:grpSp>
        <p:nvGrpSpPr>
          <p:cNvPr id="63" name="Group 2"/>
          <p:cNvGrpSpPr/>
          <p:nvPr/>
        </p:nvGrpSpPr>
        <p:grpSpPr>
          <a:xfrm>
            <a:off x="6866627" y="1850686"/>
            <a:ext cx="5061657" cy="3516420"/>
            <a:chOff x="2804067" y="1571584"/>
            <a:chExt cx="6407259" cy="3516420"/>
          </a:xfrm>
        </p:grpSpPr>
        <p:sp>
          <p:nvSpPr>
            <p:cNvPr id="65" name="Rectangle 17"/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5" name="Rectangle 23"/>
            <p:cNvSpPr/>
            <p:nvPr/>
          </p:nvSpPr>
          <p:spPr bwMode="auto">
            <a:xfrm>
              <a:off x="2804067" y="2683418"/>
              <a:ext cx="6407259" cy="2404586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6" name="TextBox 33"/>
            <p:cNvSpPr txBox="1"/>
            <p:nvPr/>
          </p:nvSpPr>
          <p:spPr>
            <a:xfrm>
              <a:off x="2817643" y="2150169"/>
              <a:ext cx="2104077" cy="53094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77" name="Rectangle 36"/>
            <p:cNvSpPr/>
            <p:nvPr/>
          </p:nvSpPr>
          <p:spPr bwMode="auto">
            <a:xfrm>
              <a:off x="4948870" y="2177293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8" name="Rectangle 39"/>
            <p:cNvSpPr/>
            <p:nvPr/>
          </p:nvSpPr>
          <p:spPr bwMode="auto">
            <a:xfrm>
              <a:off x="7093673" y="2177293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9" name="TextBox 41"/>
            <p:cNvSpPr txBox="1"/>
            <p:nvPr/>
          </p:nvSpPr>
          <p:spPr>
            <a:xfrm>
              <a:off x="7107249" y="2150169"/>
              <a:ext cx="2104077" cy="53103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80" name="TextBox 42"/>
            <p:cNvSpPr txBox="1"/>
            <p:nvPr/>
          </p:nvSpPr>
          <p:spPr>
            <a:xfrm>
              <a:off x="4962445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81" name="TextBox 18"/>
            <p:cNvSpPr txBox="1"/>
            <p:nvPr/>
          </p:nvSpPr>
          <p:spPr>
            <a:xfrm>
              <a:off x="2817643" y="2540933"/>
              <a:ext cx="6393683" cy="201320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rgbClr val="FFFFFF"/>
                  </a:solidFill>
                </a:rPr>
                <a:t>Shared </a:t>
              </a:r>
              <a:r>
                <a:rPr lang="en-US" sz="2800" dirty="0" smtClean="0">
                  <a:solidFill>
                    <a:srgbClr val="FFFFFF"/>
                  </a:solidFill>
                </a:rPr>
                <a:t>code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2800" dirty="0" smtClean="0">
                  <a:solidFill>
                    <a:srgbClr val="FFFFFF"/>
                  </a:solidFill>
                </a:rPr>
                <a:t>Business Logic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2800" dirty="0" smtClean="0">
                  <a:solidFill>
                    <a:srgbClr val="FFFFFF"/>
                  </a:solidFill>
                </a:rPr>
                <a:t>Data Access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2800" dirty="0" smtClean="0">
                  <a:solidFill>
                    <a:srgbClr val="FFFFFF"/>
                  </a:solidFill>
                </a:rPr>
                <a:t>Network Communication</a:t>
              </a:r>
              <a:endParaRPr lang="en-US" sz="2800" dirty="0">
                <a:solidFill>
                  <a:srgbClr val="FFFFFF"/>
                </a:solidFill>
              </a:endParaRPr>
            </a:p>
          </p:txBody>
        </p:sp>
        <p:pic>
          <p:nvPicPr>
            <p:cNvPr id="82" name="Picture 45" descr="Apple_logo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008" y="1571584"/>
              <a:ext cx="279145" cy="311986"/>
            </a:xfrm>
            <a:prstGeom prst="rect">
              <a:avLst/>
            </a:prstGeom>
          </p:spPr>
        </p:pic>
        <p:pic>
          <p:nvPicPr>
            <p:cNvPr id="83" name="Picture 43" descr="Android_log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8960" y="1598796"/>
              <a:ext cx="259407" cy="298319"/>
            </a:xfrm>
            <a:prstGeom prst="rect">
              <a:avLst/>
            </a:prstGeom>
          </p:spPr>
        </p:pic>
      </p:grpSp>
      <p:sp>
        <p:nvSpPr>
          <p:cNvPr id="84" name="Oval 44"/>
          <p:cNvSpPr/>
          <p:nvPr/>
        </p:nvSpPr>
        <p:spPr bwMode="auto">
          <a:xfrm>
            <a:off x="7443478" y="1717979"/>
            <a:ext cx="613490" cy="613491"/>
          </a:xfrm>
          <a:prstGeom prst="ellipse">
            <a:avLst/>
          </a:prstGeom>
          <a:solidFill>
            <a:srgbClr val="9570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45" descr="Apple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9552" y="1844614"/>
            <a:ext cx="279145" cy="311986"/>
          </a:xfrm>
          <a:prstGeom prst="rect">
            <a:avLst/>
          </a:prstGeom>
        </p:spPr>
      </p:pic>
      <p:sp>
        <p:nvSpPr>
          <p:cNvPr id="86" name="Oval 40"/>
          <p:cNvSpPr/>
          <p:nvPr/>
        </p:nvSpPr>
        <p:spPr bwMode="auto">
          <a:xfrm>
            <a:off x="9108352" y="1724050"/>
            <a:ext cx="613490" cy="613491"/>
          </a:xfrm>
          <a:prstGeom prst="ellipse">
            <a:avLst/>
          </a:prstGeom>
          <a:solidFill>
            <a:srgbClr val="66B1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7" name="Picture 43" descr="Android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9713" y="1877896"/>
            <a:ext cx="259407" cy="298319"/>
          </a:xfrm>
          <a:prstGeom prst="rect">
            <a:avLst/>
          </a:prstGeom>
        </p:spPr>
      </p:pic>
      <p:sp>
        <p:nvSpPr>
          <p:cNvPr id="88" name="Oval 35"/>
          <p:cNvSpPr/>
          <p:nvPr/>
        </p:nvSpPr>
        <p:spPr bwMode="auto">
          <a:xfrm>
            <a:off x="10773226" y="1717979"/>
            <a:ext cx="613491" cy="613491"/>
          </a:xfrm>
          <a:prstGeom prst="ellipse">
            <a:avLst/>
          </a:prstGeom>
          <a:solidFill>
            <a:srgbClr val="00BB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9" name="Picture 37" descr="Windows_log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54" y="1892180"/>
            <a:ext cx="277937" cy="259407"/>
          </a:xfrm>
          <a:prstGeom prst="rect">
            <a:avLst/>
          </a:prstGeom>
        </p:spPr>
      </p:pic>
      <p:sp>
        <p:nvSpPr>
          <p:cNvPr id="90" name="Rectángulo 89"/>
          <p:cNvSpPr/>
          <p:nvPr/>
        </p:nvSpPr>
        <p:spPr>
          <a:xfrm>
            <a:off x="6866627" y="2508176"/>
            <a:ext cx="5061657" cy="43361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SHARED UI CODE WITH XAML </a:t>
            </a:r>
            <a:r>
              <a:rPr lang="es-ES_tradnl" dirty="0" err="1" smtClean="0"/>
              <a:t>or</a:t>
            </a:r>
            <a:r>
              <a:rPr lang="es-ES_tradnl" dirty="0" smtClean="0"/>
              <a:t> C#</a:t>
            </a:r>
            <a:endParaRPr lang="es-ES_tradnl" dirty="0"/>
          </a:p>
        </p:txBody>
      </p:sp>
      <p:sp>
        <p:nvSpPr>
          <p:cNvPr id="91" name="TextBox 13"/>
          <p:cNvSpPr txBox="1"/>
          <p:nvPr/>
        </p:nvSpPr>
        <p:spPr>
          <a:xfrm>
            <a:off x="6866628" y="5851872"/>
            <a:ext cx="5061657" cy="6517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 err="1" smtClean="0">
                <a:solidFill>
                  <a:srgbClr val="70ACBB"/>
                </a:solidFill>
              </a:rPr>
              <a:t>Xamarin</a:t>
            </a:r>
            <a:r>
              <a:rPr lang="en-US" sz="2353" dirty="0" smtClean="0">
                <a:solidFill>
                  <a:srgbClr val="70ACBB"/>
                </a:solidFill>
              </a:rPr>
              <a:t> Native + </a:t>
            </a:r>
            <a:r>
              <a:rPr lang="en-US" sz="2353" dirty="0" err="1" smtClean="0">
                <a:solidFill>
                  <a:srgbClr val="70ACBB"/>
                </a:solidFill>
              </a:rPr>
              <a:t>Xamarin</a:t>
            </a:r>
            <a:r>
              <a:rPr lang="en-US" sz="2353" dirty="0" smtClean="0">
                <a:solidFill>
                  <a:srgbClr val="70ACBB"/>
                </a:solidFill>
              </a:rPr>
              <a:t> Forms</a:t>
            </a:r>
            <a:endParaRPr lang="en-US" sz="2353" dirty="0">
              <a:solidFill>
                <a:srgbClr val="70ACBB"/>
              </a:solidFill>
            </a:endParaRPr>
          </a:p>
        </p:txBody>
      </p:sp>
      <p:sp>
        <p:nvSpPr>
          <p:cNvPr id="92" name="Left Brace 19"/>
          <p:cNvSpPr/>
          <p:nvPr/>
        </p:nvSpPr>
        <p:spPr>
          <a:xfrm rot="5400000">
            <a:off x="9285425" y="3146405"/>
            <a:ext cx="234785" cy="5050933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7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Forms, higher code sharing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Xamarin</a:t>
            </a:r>
            <a:r>
              <a:rPr lang="es-ES" dirty="0" smtClean="0"/>
              <a:t> </a:t>
            </a:r>
            <a:r>
              <a:rPr lang="es-ES" dirty="0" err="1" smtClean="0"/>
              <a:t>Forms</a:t>
            </a:r>
            <a:r>
              <a:rPr lang="es-ES" dirty="0" smtClean="0"/>
              <a:t> </a:t>
            </a:r>
            <a:r>
              <a:rPr lang="es-ES" dirty="0" err="1" smtClean="0"/>
              <a:t>include</a:t>
            </a:r>
            <a:r>
              <a:rPr lang="es-ES" dirty="0" smtClean="0"/>
              <a:t>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presents</a:t>
            </a:r>
            <a:r>
              <a:rPr lang="es-ES" dirty="0" smtClean="0"/>
              <a:t> in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platforms</a:t>
            </a:r>
            <a:r>
              <a:rPr lang="es-ES" dirty="0" smtClean="0"/>
              <a:t>: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488376" y="1646790"/>
            <a:ext cx="11402699" cy="4336771"/>
            <a:chOff x="488376" y="1646790"/>
            <a:chExt cx="11402699" cy="43367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8376" y="1647396"/>
              <a:ext cx="4642535" cy="164089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0911" y="1646790"/>
              <a:ext cx="6760164" cy="1641502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6214" y="3288292"/>
              <a:ext cx="6309555" cy="2695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7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Forms, higher code sharing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44" y="941569"/>
            <a:ext cx="4109642" cy="2848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342" y="3942502"/>
            <a:ext cx="4105743" cy="285139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072" y="1358391"/>
            <a:ext cx="7597863" cy="48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3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Forms, when to use it?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 </a:t>
            </a:r>
            <a:r>
              <a:rPr lang="es-ES" dirty="0" err="1" smtClean="0"/>
              <a:t>Xamarin.Forms</a:t>
            </a:r>
            <a:r>
              <a:rPr lang="es-ES" dirty="0" smtClean="0"/>
              <a:t> 3.0,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able</a:t>
            </a:r>
            <a:r>
              <a:rPr lang="es-ES" dirty="0" smtClean="0"/>
              <a:t> to use </a:t>
            </a:r>
            <a:r>
              <a:rPr lang="es-ES" dirty="0" err="1" smtClean="0"/>
              <a:t>forms</a:t>
            </a:r>
            <a:r>
              <a:rPr lang="es-ES" dirty="0" smtClean="0"/>
              <a:t> </a:t>
            </a:r>
            <a:r>
              <a:rPr lang="es-ES" dirty="0" err="1" smtClean="0"/>
              <a:t>views</a:t>
            </a:r>
            <a:r>
              <a:rPr lang="es-ES" dirty="0" smtClean="0"/>
              <a:t> </a:t>
            </a:r>
            <a:r>
              <a:rPr lang="es-ES" dirty="0" err="1" smtClean="0"/>
              <a:t>inside</a:t>
            </a:r>
            <a:r>
              <a:rPr lang="es-ES" dirty="0" smtClean="0"/>
              <a:t> </a:t>
            </a:r>
            <a:r>
              <a:rPr lang="es-ES" dirty="0" err="1" smtClean="0"/>
              <a:t>Native</a:t>
            </a:r>
            <a:r>
              <a:rPr lang="es-ES" dirty="0" smtClean="0"/>
              <a:t> apps, </a:t>
            </a:r>
            <a:r>
              <a:rPr lang="es-ES" dirty="0" err="1" smtClean="0"/>
              <a:t>mixing</a:t>
            </a:r>
            <a:r>
              <a:rPr lang="es-ES" dirty="0" smtClean="0"/>
              <a:t> </a:t>
            </a:r>
            <a:r>
              <a:rPr lang="es-ES" dirty="0" err="1" smtClean="0"/>
              <a:t>both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now</a:t>
            </a:r>
            <a:r>
              <a:rPr lang="mr-IN" dirty="0" smtClean="0"/>
              <a:t>…</a:t>
            </a:r>
            <a:endParaRPr lang="es-ES" dirty="0" smtClean="0"/>
          </a:p>
        </p:txBody>
      </p:sp>
      <p:sp>
        <p:nvSpPr>
          <p:cNvPr id="15" name="Rectángulo 14"/>
          <p:cNvSpPr/>
          <p:nvPr/>
        </p:nvSpPr>
        <p:spPr>
          <a:xfrm>
            <a:off x="393701" y="1652032"/>
            <a:ext cx="115849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If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code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sharing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more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important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than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UI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customization</a:t>
            </a: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s-ES" dirty="0" err="1" smtClean="0">
                <a:solidFill>
                  <a:srgbClr val="444444"/>
                </a:solidFill>
                <a:latin typeface="+mj-lt"/>
              </a:rPr>
              <a:t>Doesn’t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mean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you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can’t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customize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Xamarin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Forms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but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lot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customizations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would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make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it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better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to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go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444444"/>
                </a:solidFill>
                <a:latin typeface="+mj-lt"/>
              </a:rPr>
              <a:t>Native</a:t>
            </a:r>
            <a:r>
              <a:rPr lang="es-ES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s-ES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When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having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tight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time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constraints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having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both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platforms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working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more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important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than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going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pixel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perfect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Even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when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last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version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of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Forms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going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pixel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perfect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feasible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,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is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more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hard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than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with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Native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s-ES_tradnl" dirty="0" err="1" smtClean="0">
                <a:solidFill>
                  <a:srgbClr val="444444"/>
                </a:solidFill>
                <a:latin typeface="+mj-lt"/>
              </a:rPr>
              <a:t>tools</a:t>
            </a:r>
            <a:r>
              <a:rPr lang="es-ES_tradnl" dirty="0" smtClean="0">
                <a:solidFill>
                  <a:srgbClr val="444444"/>
                </a:solidFill>
                <a:latin typeface="+mj-lt"/>
              </a:rPr>
              <a:t>.</a:t>
            </a:r>
            <a:endParaRPr lang="es-ES_tradnl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ES_tradnl" dirty="0" smtClean="0">
              <a:solidFill>
                <a:srgbClr val="444444"/>
              </a:solidFill>
              <a:latin typeface="+mj-l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93700" y="3960356"/>
            <a:ext cx="1153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interesting</a:t>
            </a:r>
            <a:r>
              <a:rPr lang="es-ES" dirty="0" smtClean="0"/>
              <a:t> to note: </a:t>
            </a:r>
            <a:r>
              <a:rPr lang="es-ES" dirty="0" err="1" smtClean="0"/>
              <a:t>you</a:t>
            </a:r>
            <a:r>
              <a:rPr lang="es-ES" dirty="0" smtClean="0"/>
              <a:t> can </a:t>
            </a:r>
            <a:r>
              <a:rPr lang="es-ES" dirty="0" err="1" smtClean="0"/>
              <a:t>make</a:t>
            </a:r>
            <a:r>
              <a:rPr lang="es-ES" dirty="0" smtClean="0"/>
              <a:t> a </a:t>
            </a:r>
            <a:r>
              <a:rPr lang="es-ES" dirty="0" err="1" smtClean="0"/>
              <a:t>Xamarin.iOS</a:t>
            </a:r>
            <a:r>
              <a:rPr lang="es-ES" dirty="0" smtClean="0"/>
              <a:t> </a:t>
            </a:r>
            <a:r>
              <a:rPr lang="es-ES" dirty="0" err="1" smtClean="0"/>
              <a:t>native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 and use </a:t>
            </a:r>
            <a:r>
              <a:rPr lang="es-ES" dirty="0" err="1" smtClean="0"/>
              <a:t>Forms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Windows, Android, </a:t>
            </a:r>
            <a:r>
              <a:rPr lang="es-ES" dirty="0" err="1" smtClean="0"/>
              <a:t>Tizen</a:t>
            </a:r>
            <a:r>
              <a:rPr lang="es-ES" dirty="0" smtClean="0"/>
              <a:t> UI, </a:t>
            </a:r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sharing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logic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iOS </a:t>
            </a:r>
            <a:r>
              <a:rPr lang="es-ES" dirty="0" err="1" smtClean="0"/>
              <a:t>native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03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DEMO TIME!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So</a:t>
            </a:r>
            <a:r>
              <a:rPr lang="mr-IN" dirty="0" smtClean="0"/>
              <a:t>…</a:t>
            </a:r>
            <a:r>
              <a:rPr lang="es-ES" dirty="0" smtClean="0"/>
              <a:t>. </a:t>
            </a:r>
            <a:r>
              <a:rPr lang="es-ES" dirty="0" err="1" smtClean="0"/>
              <a:t>Sharing</a:t>
            </a:r>
            <a:r>
              <a:rPr lang="es-ES" dirty="0" smtClean="0"/>
              <a:t> UI? </a:t>
            </a:r>
            <a:r>
              <a:rPr lang="es-ES" dirty="0" err="1" smtClean="0"/>
              <a:t>Mmmm</a:t>
            </a:r>
            <a:r>
              <a:rPr lang="es-ES" dirty="0" smtClean="0"/>
              <a:t> </a:t>
            </a:r>
            <a:r>
              <a:rPr lang="es-ES" dirty="0" err="1" smtClean="0"/>
              <a:t>let</a:t>
            </a:r>
            <a:r>
              <a:rPr lang="es-ES" dirty="0" smtClean="0"/>
              <a:t> me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monster</a:t>
            </a:r>
            <a:r>
              <a:rPr lang="mr-IN" dirty="0" smtClean="0"/>
              <a:t>…</a:t>
            </a:r>
            <a:endParaRPr lang="es-ES" dirty="0" smtClean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772" y="3142887"/>
            <a:ext cx="4591606" cy="39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Whakoom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Comic </a:t>
            </a:r>
            <a:r>
              <a:rPr lang="es-ES" dirty="0" err="1" smtClean="0"/>
              <a:t>collection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app </a:t>
            </a:r>
            <a:r>
              <a:rPr lang="es-ES" dirty="0" err="1" smtClean="0"/>
              <a:t>for</a:t>
            </a:r>
            <a:r>
              <a:rPr lang="es-ES" dirty="0" smtClean="0"/>
              <a:t> iOS and Android </a:t>
            </a:r>
            <a:r>
              <a:rPr lang="es-ES" dirty="0" err="1" smtClean="0"/>
              <a:t>wrote</a:t>
            </a:r>
            <a:r>
              <a:rPr lang="es-ES" dirty="0" smtClean="0"/>
              <a:t> in </a:t>
            </a:r>
            <a:r>
              <a:rPr lang="es-ES" dirty="0" err="1" smtClean="0"/>
              <a:t>Xamarin.Forms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71" y="5878200"/>
            <a:ext cx="913108" cy="9131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446" y="5878200"/>
            <a:ext cx="3320413" cy="9144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166" y="5878200"/>
            <a:ext cx="2933700" cy="91440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5" name="Imagen 24" descr="Simulator Screen Shot 26 ene 2017 9.00.23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71" y="1929165"/>
            <a:ext cx="1938190" cy="3434043"/>
          </a:xfrm>
          <a:prstGeom prst="rect">
            <a:avLst/>
          </a:prstGeom>
        </p:spPr>
      </p:pic>
      <p:pic>
        <p:nvPicPr>
          <p:cNvPr id="26" name="Imagen 25" descr="Simulator Screen Shot 26 ene 2017 9.01.29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428" y="1924532"/>
            <a:ext cx="1939223" cy="3434043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993" y="1929165"/>
            <a:ext cx="2138583" cy="342477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743" y="1929165"/>
            <a:ext cx="5479645" cy="34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3219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Beezy</a:t>
            </a:r>
            <a:r>
              <a:rPr lang="en-US" sz="4000" dirty="0" smtClean="0">
                <a:ea typeface="Lucida Grande" charset="0"/>
                <a:cs typeface="Lucida Grande" charset="0"/>
              </a:rPr>
              <a:t> Pocket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Messenger app </a:t>
            </a:r>
            <a:r>
              <a:rPr lang="es-ES" dirty="0" err="1" smtClean="0"/>
              <a:t>for</a:t>
            </a:r>
            <a:r>
              <a:rPr lang="es-ES" dirty="0" smtClean="0"/>
              <a:t> intranets </a:t>
            </a:r>
            <a:r>
              <a:rPr lang="es-ES" dirty="0" err="1" smtClean="0"/>
              <a:t>for</a:t>
            </a:r>
            <a:r>
              <a:rPr lang="es-ES" dirty="0" smtClean="0"/>
              <a:t> iOS </a:t>
            </a:r>
            <a:r>
              <a:rPr lang="es-ES" dirty="0" err="1" smtClean="0"/>
              <a:t>wrote</a:t>
            </a:r>
            <a:r>
              <a:rPr lang="es-ES" dirty="0" smtClean="0"/>
              <a:t> in </a:t>
            </a:r>
            <a:r>
              <a:rPr lang="es-ES" dirty="0" err="1" smtClean="0"/>
              <a:t>Xamarin</a:t>
            </a:r>
            <a:r>
              <a:rPr lang="es-ES" dirty="0" smtClean="0"/>
              <a:t> </a:t>
            </a:r>
            <a:r>
              <a:rPr lang="es-ES" dirty="0" err="1" smtClean="0"/>
              <a:t>native</a:t>
            </a:r>
            <a:r>
              <a:rPr lang="es-ES" dirty="0" smtClean="0"/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44" y="5874910"/>
            <a:ext cx="895174" cy="9189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99" y="1694625"/>
            <a:ext cx="2295931" cy="40764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991" y="1694625"/>
            <a:ext cx="2295931" cy="4076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282" y="1694624"/>
            <a:ext cx="2294443" cy="40738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086" y="1694624"/>
            <a:ext cx="2294444" cy="4073807"/>
          </a:xfrm>
          <a:prstGeom prst="rect">
            <a:avLst/>
          </a:prstGeom>
        </p:spPr>
      </p:pic>
      <p:pic>
        <p:nvPicPr>
          <p:cNvPr id="20" name="BeezyPock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23891" y="1694624"/>
            <a:ext cx="2313364" cy="40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169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Beezy</a:t>
            </a:r>
            <a:r>
              <a:rPr lang="en-US" sz="4000" dirty="0" smtClean="0">
                <a:ea typeface="Lucida Grande" charset="0"/>
                <a:cs typeface="Lucida Grande" charset="0"/>
              </a:rPr>
              <a:t> Mobile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Intranet app </a:t>
            </a:r>
            <a:r>
              <a:rPr lang="es-ES" dirty="0" err="1" smtClean="0"/>
              <a:t>for</a:t>
            </a:r>
            <a:r>
              <a:rPr lang="es-ES" dirty="0" smtClean="0"/>
              <a:t> iOS and Android </a:t>
            </a:r>
            <a:r>
              <a:rPr lang="es-ES" dirty="0" err="1" smtClean="0"/>
              <a:t>wrote</a:t>
            </a:r>
            <a:r>
              <a:rPr lang="es-ES" dirty="0" smtClean="0"/>
              <a:t> in </a:t>
            </a:r>
            <a:r>
              <a:rPr lang="es-ES" dirty="0" err="1" smtClean="0"/>
              <a:t>Xamarin</a:t>
            </a:r>
            <a:r>
              <a:rPr lang="es-ES" dirty="0" smtClean="0"/>
              <a:t> </a:t>
            </a:r>
            <a:r>
              <a:rPr lang="es-ES" dirty="0" err="1" smtClean="0"/>
              <a:t>native</a:t>
            </a:r>
            <a:r>
              <a:rPr lang="es-ES" dirty="0" smtClean="0"/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44" y="5896302"/>
            <a:ext cx="888141" cy="897589"/>
          </a:xfrm>
          <a:prstGeom prst="rect">
            <a:avLst/>
          </a:prstGeom>
        </p:spPr>
      </p:pic>
      <p:pic>
        <p:nvPicPr>
          <p:cNvPr id="18" name="Beezy Mobile 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14751" y="1707408"/>
            <a:ext cx="2346055" cy="41720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6" y="1707409"/>
            <a:ext cx="2351181" cy="41745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444" y="1707408"/>
            <a:ext cx="2351180" cy="417454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933" y="1694624"/>
            <a:ext cx="2352787" cy="418479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847" y="1694624"/>
            <a:ext cx="2352787" cy="41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93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SmartTracker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3700" y="1282700"/>
            <a:ext cx="1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Personal &amp; </a:t>
            </a:r>
            <a:r>
              <a:rPr lang="es-ES" dirty="0" err="1" smtClean="0"/>
              <a:t>Vehicle</a:t>
            </a:r>
            <a:r>
              <a:rPr lang="es-ES" dirty="0" smtClean="0"/>
              <a:t> tracking app </a:t>
            </a:r>
            <a:r>
              <a:rPr lang="es-ES" dirty="0" err="1" smtClean="0"/>
              <a:t>for</a:t>
            </a:r>
            <a:r>
              <a:rPr lang="es-ES" dirty="0" smtClean="0"/>
              <a:t> iOS and Android </a:t>
            </a:r>
            <a:r>
              <a:rPr lang="es-ES" dirty="0" err="1" smtClean="0"/>
              <a:t>wrote</a:t>
            </a:r>
            <a:r>
              <a:rPr lang="es-ES" dirty="0" smtClean="0"/>
              <a:t> in </a:t>
            </a:r>
            <a:r>
              <a:rPr lang="es-ES" dirty="0" err="1" smtClean="0"/>
              <a:t>Xamarin</a:t>
            </a:r>
            <a:r>
              <a:rPr lang="es-ES" dirty="0" smtClean="0"/>
              <a:t> </a:t>
            </a:r>
            <a:r>
              <a:rPr lang="es-ES" dirty="0" err="1" smtClean="0"/>
              <a:t>Forms</a:t>
            </a:r>
            <a:r>
              <a:rPr lang="es-ES" dirty="0" smtClean="0"/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44" y="5837358"/>
            <a:ext cx="951445" cy="9565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889" y="1652032"/>
            <a:ext cx="2337113" cy="41569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2259" y="1652032"/>
            <a:ext cx="2337113" cy="41569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024" y="1658396"/>
            <a:ext cx="2507949" cy="41505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629" y="1652032"/>
            <a:ext cx="2519138" cy="41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5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– A Complete Mobile Solution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pic>
        <p:nvPicPr>
          <p:cNvPr id="10" name="Picture 5"/>
          <p:cNvPicPr>
            <a:picLocks/>
          </p:cNvPicPr>
          <p:nvPr/>
        </p:nvPicPr>
        <p:blipFill>
          <a:blip r:embed="rId3">
            <a:duotone>
              <a:prstClr val="black"/>
              <a:srgbClr val="2B84D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2092771" y="3348432"/>
            <a:ext cx="18288000" cy="2286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5726" y="2671424"/>
            <a:ext cx="2588247" cy="2635463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387" y="2671424"/>
            <a:ext cx="2583955" cy="2635463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938" y="2671424"/>
            <a:ext cx="2588247" cy="2635463"/>
          </a:xfrm>
          <a:prstGeom prst="rect">
            <a:avLst/>
          </a:prstGeom>
        </p:spPr>
      </p:pic>
      <p:pic>
        <p:nvPicPr>
          <p:cNvPr id="14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423" y="2671424"/>
            <a:ext cx="2588247" cy="2635463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6759" y="2671424"/>
            <a:ext cx="2588247" cy="2635463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83520" y="4246656"/>
            <a:ext cx="19873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1219170">
              <a:lnSpc>
                <a:spcPct val="90000"/>
              </a:lnSpc>
              <a:spcAft>
                <a:spcPts val="600"/>
              </a:spcAft>
            </a:pPr>
            <a:r>
              <a:rPr lang="en-US" sz="24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Lucida Grande" charset="0"/>
                <a:cs typeface="Lucida Grande" charset="0"/>
              </a:rPr>
              <a:t>Develop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593217" y="4246656"/>
            <a:ext cx="19873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1219170">
              <a:lnSpc>
                <a:spcPct val="90000"/>
              </a:lnSpc>
              <a:spcAft>
                <a:spcPts val="600"/>
              </a:spcAft>
            </a:pPr>
            <a:r>
              <a:rPr lang="en-US" sz="24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Lucida Grande" charset="0"/>
                <a:cs typeface="Lucida Grande" charset="0"/>
              </a:rPr>
              <a:t>Test</a:t>
            </a:r>
          </a:p>
        </p:txBody>
      </p:sp>
      <p:sp>
        <p:nvSpPr>
          <p:cNvPr id="18" name="TextBox 14"/>
          <p:cNvSpPr txBox="1"/>
          <p:nvPr/>
        </p:nvSpPr>
        <p:spPr>
          <a:xfrm>
            <a:off x="5104554" y="4246656"/>
            <a:ext cx="19873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1219170">
              <a:lnSpc>
                <a:spcPct val="90000"/>
              </a:lnSpc>
              <a:spcAft>
                <a:spcPts val="600"/>
              </a:spcAft>
            </a:pPr>
            <a:r>
              <a:rPr lang="en-US" sz="24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Lucida Grande" charset="0"/>
                <a:cs typeface="Lucida Grande" charset="0"/>
              </a:rPr>
              <a:t>Build</a:t>
            </a:r>
          </a:p>
        </p:txBody>
      </p:sp>
      <p:sp>
        <p:nvSpPr>
          <p:cNvPr id="19" name="TextBox 15"/>
          <p:cNvSpPr txBox="1"/>
          <p:nvPr/>
        </p:nvSpPr>
        <p:spPr>
          <a:xfrm>
            <a:off x="7612923" y="4254040"/>
            <a:ext cx="19873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1219170">
              <a:lnSpc>
                <a:spcPct val="90000"/>
              </a:lnSpc>
              <a:spcAft>
                <a:spcPts val="600"/>
              </a:spcAft>
            </a:pPr>
            <a:r>
              <a:rPr lang="en-US" sz="24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Lucida Grande" charset="0"/>
                <a:cs typeface="Lucida Grande" charset="0"/>
              </a:rPr>
              <a:t>Distribute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10173749" y="4246656"/>
            <a:ext cx="19873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1219170">
              <a:lnSpc>
                <a:spcPct val="90000"/>
              </a:lnSpc>
              <a:spcAft>
                <a:spcPts val="600"/>
              </a:spcAft>
            </a:pPr>
            <a:r>
              <a:rPr lang="en-US" sz="24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Lucida Grande" charset="0"/>
                <a:cs typeface="Lucida Grande" charset="0"/>
              </a:rPr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66868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32 " pathEditMode="relative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32 " pathEditMode="relative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32 " pathEditMode="relative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32 " pathEditMode="relative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32 " pathEditMode="relative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32 " pathEditMode="relative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58025E-6 L 1.38889E-6 0.1543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07407E-6 L -2.22222E-6 0.154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1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58025E-6 L -2.22222E-6 0.1543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58025E-6 L 5.55556E-7 0.1543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1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60494E-6 L -3.05556E-6 0.1543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623159" y="1948508"/>
            <a:ext cx="1255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400" dirty="0" smtClean="0">
                <a:latin typeface="+mj-lt"/>
                <a:ea typeface="Lucida Grande" charset="0"/>
                <a:cs typeface="Lucida Grande" charset="0"/>
              </a:rPr>
              <a:t>Q&amp;A</a:t>
            </a:r>
            <a:endParaRPr lang="es-ES_tradnl" sz="4400" dirty="0">
              <a:latin typeface="+mj-lt"/>
              <a:ea typeface="Lucida Grande" charset="0"/>
              <a:cs typeface="Lucida Grande" charset="0"/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5592998" y="270748"/>
            <a:ext cx="1315794" cy="1677760"/>
            <a:chOff x="3470294" y="5981252"/>
            <a:chExt cx="1315794" cy="1677760"/>
          </a:xfrm>
        </p:grpSpPr>
        <p:sp>
          <p:nvSpPr>
            <p:cNvPr id="5" name="CuadroTexto 4"/>
            <p:cNvSpPr txBox="1"/>
            <p:nvPr/>
          </p:nvSpPr>
          <p:spPr>
            <a:xfrm>
              <a:off x="3528508" y="5981252"/>
              <a:ext cx="11993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 smtClean="0"/>
                <a:t>Made</a:t>
              </a:r>
              <a:r>
                <a:rPr lang="es-ES_tradnl" dirty="0" smtClean="0"/>
                <a:t> </a:t>
              </a:r>
              <a:r>
                <a:rPr lang="es-ES_tradnl" dirty="0" err="1" smtClean="0"/>
                <a:t>with</a:t>
              </a:r>
              <a:endParaRPr lang="es-ES_tradnl" dirty="0"/>
            </a:p>
            <a:p>
              <a:endParaRPr lang="es-ES_tradnl" dirty="0" smtClean="0"/>
            </a:p>
            <a:p>
              <a:endParaRPr lang="es-ES_tradnl" dirty="0"/>
            </a:p>
            <a:p>
              <a:pPr algn="ctr"/>
              <a:r>
                <a:rPr lang="es-ES_tradnl" dirty="0" err="1" smtClean="0"/>
                <a:t>by</a:t>
              </a:r>
              <a:r>
                <a:rPr lang="es-ES_tradnl" dirty="0" smtClean="0"/>
                <a:t> </a:t>
              </a:r>
              <a:endParaRPr lang="es-ES_tradnl" dirty="0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4821" y="6418046"/>
              <a:ext cx="326740" cy="32674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0294" y="7332272"/>
              <a:ext cx="1315794" cy="326740"/>
            </a:xfrm>
            <a:prstGeom prst="rect">
              <a:avLst/>
            </a:prstGeom>
          </p:spPr>
        </p:pic>
      </p:grpSp>
      <p:sp>
        <p:nvSpPr>
          <p:cNvPr id="9" name="CuadroTexto 8"/>
          <p:cNvSpPr txBox="1"/>
          <p:nvPr/>
        </p:nvSpPr>
        <p:spPr>
          <a:xfrm>
            <a:off x="2171104" y="2767281"/>
            <a:ext cx="784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 err="1"/>
              <a:t>Expand</a:t>
            </a:r>
            <a:r>
              <a:rPr lang="es-ES_tradnl" sz="4400" dirty="0"/>
              <a:t> </a:t>
            </a:r>
            <a:r>
              <a:rPr lang="es-ES_tradnl" sz="4400" dirty="0" err="1"/>
              <a:t>your</a:t>
            </a:r>
            <a:r>
              <a:rPr lang="es-ES_tradnl" sz="4400" dirty="0"/>
              <a:t> </a:t>
            </a:r>
            <a:r>
              <a:rPr lang="es-ES_tradnl" sz="4400" dirty="0" err="1"/>
              <a:t>skills</a:t>
            </a:r>
            <a:r>
              <a:rPr lang="es-ES_tradnl" sz="4400" dirty="0"/>
              <a:t> </a:t>
            </a:r>
            <a:r>
              <a:rPr lang="es-ES_tradnl" sz="4400" dirty="0" err="1"/>
              <a:t>with</a:t>
            </a:r>
            <a:r>
              <a:rPr lang="es-ES_tradnl" sz="4400" dirty="0"/>
              <a:t> </a:t>
            </a:r>
            <a:r>
              <a:rPr lang="es-ES_tradnl" sz="4400" dirty="0" err="1" smtClean="0"/>
              <a:t>Xamarin</a:t>
            </a:r>
            <a:r>
              <a:rPr lang="es-ES_tradnl" sz="4400" dirty="0" smtClean="0"/>
              <a:t> </a:t>
            </a:r>
            <a:r>
              <a:rPr lang="es-ES_tradnl" sz="3600" dirty="0" err="1">
                <a:latin typeface="+mj-lt"/>
              </a:rPr>
              <a:t>from</a:t>
            </a:r>
            <a:r>
              <a:rPr lang="es-ES_tradnl" sz="3600" dirty="0">
                <a:latin typeface="+mj-lt"/>
              </a:rPr>
              <a:t> </a:t>
            </a:r>
            <a:r>
              <a:rPr lang="es-ES_tradnl" sz="3600" dirty="0" err="1">
                <a:latin typeface="+mj-lt"/>
              </a:rPr>
              <a:t>native</a:t>
            </a:r>
            <a:r>
              <a:rPr lang="es-ES_tradnl" sz="3600" dirty="0">
                <a:latin typeface="+mj-lt"/>
              </a:rPr>
              <a:t> to </a:t>
            </a:r>
            <a:r>
              <a:rPr lang="es-ES_tradnl" sz="3600" dirty="0" err="1">
                <a:latin typeface="+mj-lt"/>
              </a:rPr>
              <a:t>cross-platform</a:t>
            </a:r>
            <a:endParaRPr lang="es-ES_tradnl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68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Traditional software development approach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7184859" y="2324870"/>
            <a:ext cx="2117654" cy="2544854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3" tIns="89643" rIns="33620" bIns="33620" rtlCol="0" anchor="b" anchorCtr="0"/>
          <a:lstStyle/>
          <a:p>
            <a:pPr algn="ctr" defTabSz="914050"/>
            <a:r>
              <a:rPr lang="en-US" sz="784" kern="0" dirty="0">
                <a:solidFill>
                  <a:srgbClr val="00BBF1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2" name="Rectangle 32"/>
          <p:cNvSpPr/>
          <p:nvPr/>
        </p:nvSpPr>
        <p:spPr bwMode="auto">
          <a:xfrm>
            <a:off x="7181978" y="2324871"/>
            <a:ext cx="2117654" cy="806692"/>
          </a:xfrm>
          <a:prstGeom prst="rect">
            <a:avLst/>
          </a:prstGeom>
          <a:solidFill>
            <a:srgbClr val="00BB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3" tIns="89643" rIns="33620" bIns="33620" rtlCol="0" anchor="b" anchorCtr="0"/>
          <a:lstStyle/>
          <a:p>
            <a:pPr algn="ctr" defTabSz="914050"/>
            <a:r>
              <a:rPr lang="en-US" sz="784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3" name="Rectangle 11"/>
          <p:cNvSpPr/>
          <p:nvPr/>
        </p:nvSpPr>
        <p:spPr bwMode="auto">
          <a:xfrm>
            <a:off x="5041728" y="2324870"/>
            <a:ext cx="2117654" cy="2544854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3" tIns="89643" rIns="33620" bIns="33620" rtlCol="0" anchor="b" anchorCtr="0"/>
          <a:lstStyle/>
          <a:p>
            <a:pPr algn="ctr" defTabSz="914050"/>
            <a:r>
              <a: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4" name="Rectangle 31"/>
          <p:cNvSpPr/>
          <p:nvPr/>
        </p:nvSpPr>
        <p:spPr bwMode="auto">
          <a:xfrm>
            <a:off x="5047870" y="2324871"/>
            <a:ext cx="2108631" cy="806692"/>
          </a:xfrm>
          <a:prstGeom prst="rect">
            <a:avLst/>
          </a:prstGeom>
          <a:solidFill>
            <a:srgbClr val="66B1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3" tIns="89643" rIns="33620" bIns="33620" rtlCol="0" anchor="b" anchorCtr="0"/>
          <a:lstStyle/>
          <a:p>
            <a:pPr algn="ctr" defTabSz="914050"/>
            <a:r>
              <a: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5" name="Rectangle 8"/>
          <p:cNvSpPr/>
          <p:nvPr/>
        </p:nvSpPr>
        <p:spPr bwMode="auto">
          <a:xfrm>
            <a:off x="2892372" y="2324870"/>
            <a:ext cx="2117654" cy="2544854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3" tIns="89643" rIns="33620" bIns="33620" rtlCol="0" anchor="b" anchorCtr="0"/>
          <a:lstStyle/>
          <a:p>
            <a:pPr algn="ctr" defTabSz="914050"/>
            <a:r>
              <a: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6" name="Rectangle 30"/>
          <p:cNvSpPr/>
          <p:nvPr/>
        </p:nvSpPr>
        <p:spPr bwMode="auto">
          <a:xfrm>
            <a:off x="2903067" y="2324871"/>
            <a:ext cx="2113099" cy="806692"/>
          </a:xfrm>
          <a:prstGeom prst="rect">
            <a:avLst/>
          </a:prstGeom>
          <a:solidFill>
            <a:srgbClr val="9570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3" tIns="89643" rIns="33620" bIns="33620" rtlCol="0" anchor="b" anchorCtr="0"/>
          <a:lstStyle/>
          <a:p>
            <a:pPr algn="ctr" defTabSz="914050"/>
            <a:r>
              <a: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7" name="TextBox 20"/>
          <p:cNvSpPr txBox="1"/>
          <p:nvPr/>
        </p:nvSpPr>
        <p:spPr>
          <a:xfrm>
            <a:off x="2903067" y="2397350"/>
            <a:ext cx="2104078" cy="621736"/>
          </a:xfrm>
          <a:prstGeom prst="rect">
            <a:avLst/>
          </a:prstGeom>
          <a:noFill/>
        </p:spPr>
        <p:txBody>
          <a:bodyPr wrap="square" lIns="179286" tIns="143428" rIns="179286" bIns="143428" rtlCol="0">
            <a:spAutoFit/>
          </a:bodyPr>
          <a:lstStyle/>
          <a:p>
            <a:pPr algn="ctr" defTabSz="914114"/>
            <a:r>
              <a:rPr lang="en-US" sz="2158" kern="0" dirty="0"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7192672" y="2409800"/>
            <a:ext cx="2104078" cy="621736"/>
          </a:xfrm>
          <a:prstGeom prst="rect">
            <a:avLst/>
          </a:prstGeom>
          <a:noFill/>
        </p:spPr>
        <p:txBody>
          <a:bodyPr wrap="square" lIns="179286" tIns="143428" rIns="179286" bIns="143428" rtlCol="0">
            <a:spAutoFit/>
          </a:bodyPr>
          <a:lstStyle/>
          <a:p>
            <a:pPr algn="ctr" defTabSz="914114"/>
            <a:r>
              <a:rPr lang="en-US" sz="2158" kern="0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29" name="TextBox 22"/>
          <p:cNvSpPr txBox="1"/>
          <p:nvPr/>
        </p:nvSpPr>
        <p:spPr>
          <a:xfrm>
            <a:off x="5047868" y="2409800"/>
            <a:ext cx="2104078" cy="621736"/>
          </a:xfrm>
          <a:prstGeom prst="rect">
            <a:avLst/>
          </a:prstGeom>
          <a:noFill/>
        </p:spPr>
        <p:txBody>
          <a:bodyPr wrap="square" lIns="179286" tIns="143428" rIns="179286" bIns="143428" rtlCol="0">
            <a:spAutoFit/>
          </a:bodyPr>
          <a:lstStyle/>
          <a:p>
            <a:pPr algn="ctr" defTabSz="914114"/>
            <a:r>
              <a:rPr lang="en-US" sz="2158" kern="0" dirty="0"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30" name="TextBox 23"/>
          <p:cNvSpPr txBox="1"/>
          <p:nvPr/>
        </p:nvSpPr>
        <p:spPr>
          <a:xfrm>
            <a:off x="2905948" y="3706886"/>
            <a:ext cx="2104078" cy="1194905"/>
          </a:xfrm>
          <a:prstGeom prst="rect">
            <a:avLst/>
          </a:prstGeom>
          <a:noFill/>
        </p:spPr>
        <p:txBody>
          <a:bodyPr wrap="square" lIns="179286" tIns="143428" rIns="179286" bIns="143428" rtlCol="0">
            <a:spAutoFit/>
          </a:bodyPr>
          <a:lstStyle/>
          <a:p>
            <a:pPr algn="ctr" defTabSz="914114"/>
            <a:r>
              <a:rPr lang="en-US" sz="1961" kern="0" dirty="0" smtClean="0">
                <a:solidFill>
                  <a:schemeClr val="bg1"/>
                </a:solidFill>
              </a:rPr>
              <a:t>Objective-C</a:t>
            </a:r>
          </a:p>
          <a:p>
            <a:pPr algn="ctr" defTabSz="914114"/>
            <a:r>
              <a:rPr lang="en-US" sz="1961" kern="0" dirty="0" smtClean="0">
                <a:solidFill>
                  <a:schemeClr val="bg1"/>
                </a:solidFill>
              </a:rPr>
              <a:t>Swift</a:t>
            </a:r>
            <a:endParaRPr lang="en-US" sz="1961" kern="0" dirty="0">
              <a:solidFill>
                <a:schemeClr val="bg1"/>
              </a:solidFill>
            </a:endParaRPr>
          </a:p>
          <a:p>
            <a:pPr algn="ctr" defTabSz="914114"/>
            <a:r>
              <a:rPr lang="en-US" sz="1961" kern="0" dirty="0">
                <a:solidFill>
                  <a:schemeClr val="bg1"/>
                </a:solidFill>
                <a:latin typeface="+mj-lt"/>
              </a:rPr>
              <a:t>Xcode</a:t>
            </a:r>
          </a:p>
        </p:txBody>
      </p:sp>
      <p:sp>
        <p:nvSpPr>
          <p:cNvPr id="31" name="TextBox 24"/>
          <p:cNvSpPr txBox="1"/>
          <p:nvPr/>
        </p:nvSpPr>
        <p:spPr>
          <a:xfrm>
            <a:off x="7195554" y="3706886"/>
            <a:ext cx="2104078" cy="893156"/>
          </a:xfrm>
          <a:prstGeom prst="rect">
            <a:avLst/>
          </a:prstGeom>
          <a:noFill/>
        </p:spPr>
        <p:txBody>
          <a:bodyPr wrap="square" lIns="179286" tIns="143428" rIns="179286" bIns="143428" rtlCol="0">
            <a:spAutoFit/>
          </a:bodyPr>
          <a:lstStyle/>
          <a:p>
            <a:pPr algn="ctr" defTabSz="914114"/>
            <a:r>
              <a:rPr lang="en-US" sz="1961" kern="0" dirty="0">
                <a:solidFill>
                  <a:schemeClr val="bg1"/>
                </a:solidFill>
              </a:rPr>
              <a:t>C#</a:t>
            </a:r>
          </a:p>
          <a:p>
            <a:pPr algn="ctr" defTabSz="914114"/>
            <a:r>
              <a:rPr lang="en-US" sz="1961" kern="0" dirty="0">
                <a:solidFill>
                  <a:schemeClr val="bg1"/>
                </a:solidFill>
                <a:latin typeface="+mj-lt"/>
              </a:rPr>
              <a:t>Visual Studio</a:t>
            </a:r>
          </a:p>
        </p:txBody>
      </p:sp>
      <p:sp>
        <p:nvSpPr>
          <p:cNvPr id="32" name="TextBox 25"/>
          <p:cNvSpPr txBox="1"/>
          <p:nvPr/>
        </p:nvSpPr>
        <p:spPr>
          <a:xfrm>
            <a:off x="5050750" y="3706887"/>
            <a:ext cx="2104078" cy="893156"/>
          </a:xfrm>
          <a:prstGeom prst="rect">
            <a:avLst/>
          </a:prstGeom>
          <a:noFill/>
        </p:spPr>
        <p:txBody>
          <a:bodyPr wrap="square" lIns="179286" tIns="143428" rIns="179286" bIns="143428" rtlCol="0">
            <a:spAutoFit/>
          </a:bodyPr>
          <a:lstStyle/>
          <a:p>
            <a:pPr algn="ctr" defTabSz="914114"/>
            <a:r>
              <a:rPr lang="en-US" sz="1961" kern="0" dirty="0">
                <a:solidFill>
                  <a:schemeClr val="bg1"/>
                </a:solidFill>
              </a:rPr>
              <a:t>Java</a:t>
            </a:r>
          </a:p>
          <a:p>
            <a:pPr algn="ctr" defTabSz="914114"/>
            <a:r>
              <a:rPr lang="en-US" sz="1961" kern="0" dirty="0">
                <a:solidFill>
                  <a:schemeClr val="bg1"/>
                </a:solidFill>
                <a:latin typeface="+mj-lt"/>
              </a:rPr>
              <a:t>Android Studio</a:t>
            </a:r>
          </a:p>
        </p:txBody>
      </p:sp>
      <p:sp>
        <p:nvSpPr>
          <p:cNvPr id="33" name="TextBox 27"/>
          <p:cNvSpPr txBox="1"/>
          <p:nvPr/>
        </p:nvSpPr>
        <p:spPr>
          <a:xfrm>
            <a:off x="418643" y="5430349"/>
            <a:ext cx="11354715" cy="628212"/>
          </a:xfrm>
          <a:prstGeom prst="rect">
            <a:avLst/>
          </a:prstGeom>
          <a:noFill/>
        </p:spPr>
        <p:txBody>
          <a:bodyPr wrap="square" lIns="179286" tIns="143428" rIns="179286" bIns="143428" rtlCol="0">
            <a:spAutoFit/>
          </a:bodyPr>
          <a:lstStyle/>
          <a:p>
            <a:pPr algn="ctr" defTabSz="914114"/>
            <a:r>
              <a:rPr lang="en-US" sz="2200" kern="0" dirty="0"/>
              <a:t>No shared code • Many languages &amp; development environments • Multiple teams</a:t>
            </a:r>
          </a:p>
        </p:txBody>
      </p:sp>
      <p:sp>
        <p:nvSpPr>
          <p:cNvPr id="34" name="Left Brace 28"/>
          <p:cNvSpPr/>
          <p:nvPr/>
        </p:nvSpPr>
        <p:spPr>
          <a:xfrm rot="5400000">
            <a:off x="5980058" y="-114302"/>
            <a:ext cx="231887" cy="10732196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chemeClr val="bg2">
                <a:lumMod val="65000"/>
              </a:schemeClr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 sz="1766" kern="0">
              <a:ln w="38100" cmpd="sng">
                <a:solidFill>
                  <a:srgbClr val="000000"/>
                </a:solidFill>
                <a:prstDash val="dash"/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5" name="Group 45"/>
          <p:cNvGrpSpPr/>
          <p:nvPr/>
        </p:nvGrpSpPr>
        <p:grpSpPr>
          <a:xfrm>
            <a:off x="3567813" y="1353108"/>
            <a:ext cx="787322" cy="787322"/>
            <a:chOff x="2057400" y="2654300"/>
            <a:chExt cx="1028700" cy="1028700"/>
          </a:xfrm>
          <a:solidFill>
            <a:srgbClr val="9570D5"/>
          </a:solidFill>
        </p:grpSpPr>
        <p:sp>
          <p:nvSpPr>
            <p:cNvPr id="36" name="Oval 46"/>
            <p:cNvSpPr/>
            <p:nvPr/>
          </p:nvSpPr>
          <p:spPr bwMode="auto">
            <a:xfrm>
              <a:off x="2057400" y="2654300"/>
              <a:ext cx="1028700" cy="10287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3" tIns="89643" rIns="33620" bIns="33620" rtlCol="0" anchor="b" anchorCtr="0"/>
            <a:lstStyle/>
            <a:p>
              <a:pPr algn="ctr" defTabSz="914050"/>
              <a:endPara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47" descr="Apple_logo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9103" y="2866641"/>
              <a:ext cx="468070" cy="523137"/>
            </a:xfrm>
            <a:prstGeom prst="rect">
              <a:avLst/>
            </a:prstGeom>
            <a:grpFill/>
          </p:spPr>
        </p:pic>
      </p:grpSp>
      <p:sp>
        <p:nvSpPr>
          <p:cNvPr id="39" name="Oval 49"/>
          <p:cNvSpPr/>
          <p:nvPr/>
        </p:nvSpPr>
        <p:spPr bwMode="auto">
          <a:xfrm>
            <a:off x="5717169" y="1350160"/>
            <a:ext cx="787322" cy="787322"/>
          </a:xfrm>
          <a:prstGeom prst="ellipse">
            <a:avLst/>
          </a:prstGeom>
          <a:solidFill>
            <a:srgbClr val="66B1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3" tIns="89643" rIns="33620" bIns="33620" rtlCol="0" anchor="b" anchorCtr="0"/>
          <a:lstStyle/>
          <a:p>
            <a:pPr algn="ctr" defTabSz="914050"/>
            <a:endParaRPr lang="en-US" sz="78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50" descr="Android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084" y="1547597"/>
            <a:ext cx="332910" cy="382847"/>
          </a:xfrm>
          <a:prstGeom prst="rect">
            <a:avLst/>
          </a:prstGeom>
          <a:solidFill>
            <a:srgbClr val="66B11F"/>
          </a:solidFill>
        </p:spPr>
      </p:pic>
      <p:grpSp>
        <p:nvGrpSpPr>
          <p:cNvPr id="41" name="Group 51"/>
          <p:cNvGrpSpPr/>
          <p:nvPr/>
        </p:nvGrpSpPr>
        <p:grpSpPr>
          <a:xfrm>
            <a:off x="7860300" y="1362610"/>
            <a:ext cx="787322" cy="787322"/>
            <a:chOff x="6083300" y="3073400"/>
            <a:chExt cx="1028700" cy="1028700"/>
          </a:xfrm>
          <a:solidFill>
            <a:srgbClr val="00BBF1"/>
          </a:solidFill>
        </p:grpSpPr>
        <p:sp>
          <p:nvSpPr>
            <p:cNvPr id="42" name="Oval 52"/>
            <p:cNvSpPr/>
            <p:nvPr/>
          </p:nvSpPr>
          <p:spPr bwMode="auto">
            <a:xfrm>
              <a:off x="6083300" y="3073400"/>
              <a:ext cx="1028700" cy="10287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3" tIns="89643" rIns="33620" bIns="33620" rtlCol="0" anchor="b" anchorCtr="0"/>
            <a:lstStyle/>
            <a:p>
              <a:pPr algn="ctr" defTabSz="914050"/>
              <a:endParaRPr lang="en-US" sz="784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53" descr="Windows_logo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5885" y="3365500"/>
              <a:ext cx="466044" cy="43497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296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The worst of each platform approach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67" name="Left Brace 34"/>
          <p:cNvSpPr/>
          <p:nvPr/>
        </p:nvSpPr>
        <p:spPr>
          <a:xfrm rot="5400000">
            <a:off x="5983948" y="804904"/>
            <a:ext cx="224107" cy="9088752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A6A6A6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 sz="1766" kern="0">
              <a:ln w="38100" cmpd="sng">
                <a:solidFill>
                  <a:srgbClr val="000000"/>
                </a:solidFill>
                <a:prstDash val="dash"/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68" name="Group 56"/>
          <p:cNvGrpSpPr/>
          <p:nvPr/>
        </p:nvGrpSpPr>
        <p:grpSpPr>
          <a:xfrm>
            <a:off x="4782490" y="1825832"/>
            <a:ext cx="2627023" cy="2627023"/>
            <a:chOff x="5344586" y="1981200"/>
            <a:chExt cx="2679700" cy="2679700"/>
          </a:xfrm>
        </p:grpSpPr>
        <p:sp>
          <p:nvSpPr>
            <p:cNvPr id="69" name="Oval 54"/>
            <p:cNvSpPr/>
            <p:nvPr/>
          </p:nvSpPr>
          <p:spPr bwMode="auto">
            <a:xfrm>
              <a:off x="5344586" y="1981200"/>
              <a:ext cx="2679700" cy="267970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3" tIns="89643" rIns="33620" bIns="33620" rtlCol="0" anchor="b" anchorCtr="0"/>
            <a:lstStyle/>
            <a:p>
              <a:pPr algn="ctr" defTabSz="914050"/>
              <a:endPara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31"/>
            <p:cNvSpPr txBox="1"/>
            <p:nvPr/>
          </p:nvSpPr>
          <p:spPr>
            <a:xfrm>
              <a:off x="5738287" y="3569063"/>
              <a:ext cx="1879600" cy="572655"/>
            </a:xfrm>
            <a:prstGeom prst="rect">
              <a:avLst/>
            </a:prstGeom>
            <a:noFill/>
          </p:spPr>
          <p:txBody>
            <a:bodyPr wrap="square" lIns="179286" tIns="143428" rIns="179286" bIns="143428" rtlCol="0">
              <a:spAutoFit/>
            </a:bodyPr>
            <a:lstStyle/>
            <a:p>
              <a:pPr algn="ctr" defTabSz="914114"/>
              <a:r>
                <a:rPr lang="en-US" sz="1766" kern="0" dirty="0">
                  <a:solidFill>
                    <a:schemeClr val="bg1"/>
                  </a:solidFill>
                </a:rPr>
                <a:t>App Generator</a:t>
              </a:r>
            </a:p>
          </p:txBody>
        </p:sp>
        <p:pic>
          <p:nvPicPr>
            <p:cNvPr id="71" name="Picture 33" descr="gears_icon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7187" y="2594314"/>
              <a:ext cx="1207799" cy="948985"/>
            </a:xfrm>
            <a:prstGeom prst="rect">
              <a:avLst/>
            </a:prstGeom>
          </p:spPr>
        </p:pic>
      </p:grpSp>
      <p:sp>
        <p:nvSpPr>
          <p:cNvPr id="72" name="TextBox 35"/>
          <p:cNvSpPr txBox="1"/>
          <p:nvPr/>
        </p:nvSpPr>
        <p:spPr>
          <a:xfrm>
            <a:off x="1203914" y="1963144"/>
            <a:ext cx="2705122" cy="2281741"/>
          </a:xfrm>
          <a:prstGeom prst="rect">
            <a:avLst/>
          </a:prstGeom>
          <a:noFill/>
        </p:spPr>
        <p:txBody>
          <a:bodyPr wrap="square" lIns="179286" tIns="143428" rIns="179286" bIns="143428" rtlCol="0">
            <a:spAutoFit/>
          </a:bodyPr>
          <a:lstStyle/>
          <a:p>
            <a:pPr algn="r" defTabSz="914114">
              <a:lnSpc>
                <a:spcPct val="110000"/>
              </a:lnSpc>
            </a:pPr>
            <a:r>
              <a:rPr lang="en-US" sz="2942" kern="0" dirty="0"/>
              <a:t>Lua</a:t>
            </a:r>
          </a:p>
          <a:p>
            <a:pPr algn="r" defTabSz="914114">
              <a:lnSpc>
                <a:spcPct val="110000"/>
              </a:lnSpc>
            </a:pPr>
            <a:r>
              <a:rPr lang="en-US" sz="2942" kern="0" dirty="0"/>
              <a:t>Javascript</a:t>
            </a:r>
          </a:p>
          <a:p>
            <a:pPr algn="r" defTabSz="914114">
              <a:lnSpc>
                <a:spcPct val="110000"/>
              </a:lnSpc>
            </a:pPr>
            <a:r>
              <a:rPr lang="en-US" sz="2942" kern="0" dirty="0"/>
              <a:t>Actionscript</a:t>
            </a:r>
          </a:p>
          <a:p>
            <a:pPr algn="r" defTabSz="914114">
              <a:lnSpc>
                <a:spcPct val="110000"/>
              </a:lnSpc>
            </a:pPr>
            <a:r>
              <a:rPr lang="en-US" sz="2942" kern="0" dirty="0"/>
              <a:t>HTML+CSS</a:t>
            </a:r>
          </a:p>
        </p:txBody>
      </p:sp>
      <p:cxnSp>
        <p:nvCxnSpPr>
          <p:cNvPr id="73" name="Straight Arrow Connector 37"/>
          <p:cNvCxnSpPr/>
          <p:nvPr/>
        </p:nvCxnSpPr>
        <p:spPr>
          <a:xfrm>
            <a:off x="3932238" y="2386098"/>
            <a:ext cx="861147" cy="0"/>
          </a:xfrm>
          <a:prstGeom prst="straightConnector1">
            <a:avLst/>
          </a:prstGeom>
          <a:ln w="28575" cmpd="sng">
            <a:solidFill>
              <a:schemeClr val="bg2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38"/>
          <p:cNvCxnSpPr/>
          <p:nvPr/>
        </p:nvCxnSpPr>
        <p:spPr>
          <a:xfrm>
            <a:off x="3932238" y="2896562"/>
            <a:ext cx="761543" cy="0"/>
          </a:xfrm>
          <a:prstGeom prst="straightConnector1">
            <a:avLst/>
          </a:prstGeom>
          <a:ln w="28575" cmpd="sng">
            <a:solidFill>
              <a:schemeClr val="bg2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39"/>
          <p:cNvCxnSpPr/>
          <p:nvPr/>
        </p:nvCxnSpPr>
        <p:spPr>
          <a:xfrm>
            <a:off x="3932238" y="3407026"/>
            <a:ext cx="761543" cy="0"/>
          </a:xfrm>
          <a:prstGeom prst="straightConnector1">
            <a:avLst/>
          </a:prstGeom>
          <a:ln w="28575" cmpd="sng">
            <a:solidFill>
              <a:schemeClr val="bg2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40"/>
          <p:cNvCxnSpPr/>
          <p:nvPr/>
        </p:nvCxnSpPr>
        <p:spPr>
          <a:xfrm>
            <a:off x="3932238" y="3917490"/>
            <a:ext cx="848696" cy="0"/>
          </a:xfrm>
          <a:prstGeom prst="straightConnector1">
            <a:avLst/>
          </a:prstGeom>
          <a:ln w="28575" cmpd="sng">
            <a:solidFill>
              <a:schemeClr val="bg2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4"/>
          <p:cNvGrpSpPr/>
          <p:nvPr/>
        </p:nvGrpSpPr>
        <p:grpSpPr>
          <a:xfrm>
            <a:off x="7555289" y="1738679"/>
            <a:ext cx="2137964" cy="2801328"/>
            <a:chOff x="7744886" y="1892300"/>
            <a:chExt cx="2180835" cy="2857500"/>
          </a:xfrm>
        </p:grpSpPr>
        <p:grpSp>
          <p:nvGrpSpPr>
            <p:cNvPr id="78" name="Group 29"/>
            <p:cNvGrpSpPr/>
            <p:nvPr/>
          </p:nvGrpSpPr>
          <p:grpSpPr>
            <a:xfrm>
              <a:off x="9116486" y="1892300"/>
              <a:ext cx="803108" cy="803108"/>
              <a:chOff x="2057400" y="2654300"/>
              <a:chExt cx="1028700" cy="1028700"/>
            </a:xfrm>
          </p:grpSpPr>
          <p:sp>
            <p:nvSpPr>
              <p:cNvPr id="88" name="Oval 4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algn="ctr" defTabSz="914050"/>
                <a:endPara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89" name="Picture 23" descr="Apple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86664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79" name="Group 5"/>
            <p:cNvGrpSpPr/>
            <p:nvPr/>
          </p:nvGrpSpPr>
          <p:grpSpPr>
            <a:xfrm>
              <a:off x="9113144" y="2917992"/>
              <a:ext cx="803108" cy="803108"/>
              <a:chOff x="3810000" y="3073400"/>
              <a:chExt cx="1028700" cy="1028700"/>
            </a:xfrm>
          </p:grpSpPr>
          <p:sp>
            <p:nvSpPr>
              <p:cNvPr id="86" name="Oval 24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algn="ctr" defTabSz="914050"/>
                <a:endPara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87" name="Picture 26" descr="Android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331368"/>
                <a:ext cx="434974" cy="500220"/>
              </a:xfrm>
              <a:prstGeom prst="rect">
                <a:avLst/>
              </a:prstGeom>
            </p:spPr>
          </p:pic>
        </p:grpSp>
        <p:grpSp>
          <p:nvGrpSpPr>
            <p:cNvPr id="80" name="Group 7"/>
            <p:cNvGrpSpPr/>
            <p:nvPr/>
          </p:nvGrpSpPr>
          <p:grpSpPr>
            <a:xfrm>
              <a:off x="9122613" y="3946692"/>
              <a:ext cx="803108" cy="803108"/>
              <a:chOff x="6083300" y="3073400"/>
              <a:chExt cx="1028700" cy="1028700"/>
            </a:xfrm>
          </p:grpSpPr>
          <p:sp>
            <p:nvSpPr>
              <p:cNvPr id="84" name="Oval 27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algn="ctr" defTabSz="914050"/>
                <a:endPara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85" name="Picture 28" descr="Windows_logo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365500"/>
                <a:ext cx="466044" cy="434974"/>
              </a:xfrm>
              <a:prstGeom prst="rect">
                <a:avLst/>
              </a:prstGeom>
            </p:spPr>
          </p:pic>
        </p:grpSp>
        <p:cxnSp>
          <p:nvCxnSpPr>
            <p:cNvPr id="81" name="Straight Arrow Connector 41"/>
            <p:cNvCxnSpPr/>
            <p:nvPr/>
          </p:nvCxnSpPr>
          <p:spPr>
            <a:xfrm flipV="1">
              <a:off x="7744886" y="2413000"/>
              <a:ext cx="1168400" cy="901700"/>
            </a:xfrm>
            <a:prstGeom prst="straightConnector1">
              <a:avLst/>
            </a:prstGeom>
            <a:ln w="28575" cmpd="sng">
              <a:solidFill>
                <a:schemeClr val="bg2">
                  <a:lumMod val="65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42"/>
            <p:cNvCxnSpPr/>
            <p:nvPr/>
          </p:nvCxnSpPr>
          <p:spPr>
            <a:xfrm>
              <a:off x="7744886" y="3314700"/>
              <a:ext cx="1168400" cy="0"/>
            </a:xfrm>
            <a:prstGeom prst="straightConnector1">
              <a:avLst/>
            </a:prstGeom>
            <a:ln w="28575" cmpd="sng">
              <a:solidFill>
                <a:schemeClr val="bg2">
                  <a:lumMod val="65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43"/>
            <p:cNvCxnSpPr/>
            <p:nvPr/>
          </p:nvCxnSpPr>
          <p:spPr>
            <a:xfrm>
              <a:off x="7744886" y="3302000"/>
              <a:ext cx="1168400" cy="914400"/>
            </a:xfrm>
            <a:prstGeom prst="straightConnector1">
              <a:avLst/>
            </a:prstGeom>
            <a:ln w="28575" cmpd="sng">
              <a:solidFill>
                <a:schemeClr val="bg2">
                  <a:lumMod val="65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45"/>
          <p:cNvSpPr txBox="1"/>
          <p:nvPr/>
        </p:nvSpPr>
        <p:spPr>
          <a:xfrm>
            <a:off x="418643" y="5523943"/>
            <a:ext cx="11354715" cy="628212"/>
          </a:xfrm>
          <a:prstGeom prst="rect">
            <a:avLst/>
          </a:prstGeom>
          <a:noFill/>
        </p:spPr>
        <p:txBody>
          <a:bodyPr wrap="square" lIns="179286" tIns="143428" rIns="179286" bIns="143428" rtlCol="0">
            <a:spAutoFit/>
          </a:bodyPr>
          <a:lstStyle/>
          <a:p>
            <a:pPr algn="ctr" defTabSz="914114"/>
            <a:r>
              <a:rPr lang="en-US" sz="2200" kern="0" dirty="0"/>
              <a:t>Limited native API access • Slow performance  •  Poor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14300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 smtClean="0">
                <a:ea typeface="Lucida Grande" charset="0"/>
                <a:cs typeface="Lucida Grande" charset="0"/>
              </a:rPr>
              <a:t>Xamarin</a:t>
            </a:r>
            <a:r>
              <a:rPr lang="en-US" sz="4000" dirty="0" smtClean="0">
                <a:ea typeface="Lucida Grande" charset="0"/>
                <a:cs typeface="Lucida Grande" charset="0"/>
              </a:rPr>
              <a:t> approach:     Native UIs, shared code 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418643" y="5640852"/>
            <a:ext cx="11354714" cy="6517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rgbClr val="70ACBB"/>
                </a:solidFill>
              </a:rPr>
              <a:t>Shared C# codebase  </a:t>
            </a:r>
            <a:r>
              <a:rPr lang="en-US" sz="2353" dirty="0">
                <a:solidFill>
                  <a:srgbClr val="6FBD23"/>
                </a:solidFill>
              </a:rPr>
              <a:t>•</a:t>
            </a:r>
            <a:r>
              <a:rPr lang="en-US" sz="2353" dirty="0">
                <a:solidFill>
                  <a:srgbClr val="16ACEE"/>
                </a:solidFill>
              </a:rPr>
              <a:t>  </a:t>
            </a:r>
            <a:r>
              <a:rPr lang="en-US" sz="2353" dirty="0">
                <a:solidFill>
                  <a:srgbClr val="70ACBB"/>
                </a:solidFill>
              </a:rPr>
              <a:t>100% native API access</a:t>
            </a:r>
            <a:r>
              <a:rPr lang="en-US" sz="2353" dirty="0">
                <a:solidFill>
                  <a:srgbClr val="16ACEE"/>
                </a:solidFill>
              </a:rPr>
              <a:t>  </a:t>
            </a:r>
            <a:r>
              <a:rPr lang="en-US" sz="2353" dirty="0">
                <a:solidFill>
                  <a:srgbClr val="6FBD23"/>
                </a:solidFill>
              </a:rPr>
              <a:t>•</a:t>
            </a:r>
            <a:r>
              <a:rPr lang="en-US" sz="2353" dirty="0">
                <a:solidFill>
                  <a:srgbClr val="16ACEE"/>
                </a:solidFill>
              </a:rPr>
              <a:t>  </a:t>
            </a:r>
            <a:r>
              <a:rPr lang="en-US" sz="2353" dirty="0">
                <a:solidFill>
                  <a:srgbClr val="70ACBB"/>
                </a:solidFill>
              </a:rPr>
              <a:t>High performance</a:t>
            </a:r>
          </a:p>
        </p:txBody>
      </p:sp>
      <p:sp>
        <p:nvSpPr>
          <p:cNvPr id="32" name="Left Brace 19"/>
          <p:cNvSpPr/>
          <p:nvPr/>
        </p:nvSpPr>
        <p:spPr>
          <a:xfrm rot="5400000">
            <a:off x="5986034" y="537557"/>
            <a:ext cx="234785" cy="9846587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grpSp>
        <p:nvGrpSpPr>
          <p:cNvPr id="33" name="Group 2"/>
          <p:cNvGrpSpPr/>
          <p:nvPr/>
        </p:nvGrpSpPr>
        <p:grpSpPr>
          <a:xfrm>
            <a:off x="2893418" y="1444948"/>
            <a:ext cx="6407259" cy="3799124"/>
            <a:chOff x="2804067" y="1444948"/>
            <a:chExt cx="6407259" cy="3799124"/>
          </a:xfrm>
        </p:grpSpPr>
        <p:sp>
          <p:nvSpPr>
            <p:cNvPr id="34" name="Rectangle 17"/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5" name="Rectangle 23"/>
            <p:cNvSpPr/>
            <p:nvPr/>
          </p:nvSpPr>
          <p:spPr bwMode="auto">
            <a:xfrm>
              <a:off x="2804067" y="2683418"/>
              <a:ext cx="6407259" cy="2404586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6" name="TextBox 33"/>
            <p:cNvSpPr txBox="1"/>
            <p:nvPr/>
          </p:nvSpPr>
          <p:spPr>
            <a:xfrm>
              <a:off x="2817643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 smtClean="0">
                  <a:solidFill>
                    <a:srgbClr val="FFFFFF"/>
                  </a:solidFill>
                </a:rPr>
                <a:t>Storyboards, </a:t>
              </a:r>
              <a:r>
                <a:rPr lang="en-US" sz="1568" dirty="0" err="1" smtClean="0">
                  <a:solidFill>
                    <a:srgbClr val="FFFFFF"/>
                  </a:solidFill>
                </a:rPr>
                <a:t>Xibs</a:t>
              </a:r>
              <a:r>
                <a:rPr lang="en-US" sz="1568" dirty="0">
                  <a:solidFill>
                    <a:srgbClr val="FFFFFF"/>
                  </a:solidFill>
                </a:rPr>
                <a:t> </a:t>
              </a:r>
              <a:r>
                <a:rPr lang="en-US" sz="1568" dirty="0" smtClean="0">
                  <a:solidFill>
                    <a:srgbClr val="FFFFFF"/>
                  </a:solidFill>
                </a:rPr>
                <a:t>UI</a:t>
              </a: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48870" y="2177293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8" name="Rectangle 39"/>
            <p:cNvSpPr/>
            <p:nvPr/>
          </p:nvSpPr>
          <p:spPr bwMode="auto">
            <a:xfrm>
              <a:off x="7093673" y="2177293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9" name="TextBox 41"/>
            <p:cNvSpPr txBox="1"/>
            <p:nvPr/>
          </p:nvSpPr>
          <p:spPr>
            <a:xfrm>
              <a:off x="7107249" y="2150169"/>
              <a:ext cx="2104077" cy="53103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 smtClean="0">
                  <a:solidFill>
                    <a:srgbClr val="FFFFFF"/>
                  </a:solidFill>
                </a:rPr>
                <a:t>XAML UI</a:t>
              </a: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40" name="TextBox 42"/>
            <p:cNvSpPr txBox="1"/>
            <p:nvPr/>
          </p:nvSpPr>
          <p:spPr>
            <a:xfrm>
              <a:off x="4962445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 smtClean="0">
                  <a:solidFill>
                    <a:srgbClr val="FFFFFF"/>
                  </a:solidFill>
                </a:rPr>
                <a:t>AXML UI</a:t>
              </a:r>
              <a:endParaRPr lang="en-US" sz="1568" dirty="0">
                <a:solidFill>
                  <a:srgbClr val="FFFFFF"/>
                </a:solidFill>
              </a:endParaRPr>
            </a:p>
          </p:txBody>
        </p:sp>
        <p:sp>
          <p:nvSpPr>
            <p:cNvPr id="41" name="TextBox 18"/>
            <p:cNvSpPr txBox="1"/>
            <p:nvPr/>
          </p:nvSpPr>
          <p:spPr>
            <a:xfrm>
              <a:off x="2817643" y="2540933"/>
              <a:ext cx="6393683" cy="270313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21" dirty="0">
                  <a:solidFill>
                    <a:srgbClr val="FFFFFF"/>
                  </a:solidFill>
                </a:rPr>
                <a:t>Shared </a:t>
              </a:r>
              <a:r>
                <a:rPr lang="en-US" sz="3921" dirty="0" smtClean="0">
                  <a:solidFill>
                    <a:srgbClr val="FFFFFF"/>
                  </a:solidFill>
                </a:rPr>
                <a:t>code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3921" dirty="0" smtClean="0">
                  <a:solidFill>
                    <a:srgbClr val="FFFFFF"/>
                  </a:solidFill>
                </a:rPr>
                <a:t>Business Logic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3921" dirty="0" smtClean="0">
                  <a:solidFill>
                    <a:srgbClr val="FFFFFF"/>
                  </a:solidFill>
                </a:rPr>
                <a:t>Data Access</a:t>
              </a:r>
            </a:p>
            <a:p>
              <a:pPr marL="571500" indent="-571500" defTabSz="914102" fontAlgn="base">
                <a:spcBef>
                  <a:spcPct val="0"/>
                </a:spcBef>
                <a:spcAft>
                  <a:spcPct val="0"/>
                </a:spcAft>
                <a:buFont typeface="Wingdings" charset="2"/>
                <a:buChar char="ü"/>
              </a:pPr>
              <a:r>
                <a:rPr lang="en-US" sz="3921" dirty="0" smtClean="0">
                  <a:solidFill>
                    <a:srgbClr val="FFFFFF"/>
                  </a:solidFill>
                </a:rPr>
                <a:t>Network Communication</a:t>
              </a:r>
              <a:endParaRPr lang="en-US" sz="3921" dirty="0">
                <a:solidFill>
                  <a:srgbClr val="FFFFFF"/>
                </a:solidFill>
              </a:endParaRPr>
            </a:p>
          </p:txBody>
        </p:sp>
        <p:grpSp>
          <p:nvGrpSpPr>
            <p:cNvPr id="42" name="Group 30"/>
            <p:cNvGrpSpPr/>
            <p:nvPr/>
          </p:nvGrpSpPr>
          <p:grpSpPr>
            <a:xfrm>
              <a:off x="3562935" y="1444948"/>
              <a:ext cx="613490" cy="613491"/>
              <a:chOff x="2057399" y="2725789"/>
              <a:chExt cx="1028699" cy="1028700"/>
            </a:xfrm>
          </p:grpSpPr>
          <p:sp>
            <p:nvSpPr>
              <p:cNvPr id="49" name="Oval 44"/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0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43" name="Group 31"/>
            <p:cNvGrpSpPr/>
            <p:nvPr/>
          </p:nvGrpSpPr>
          <p:grpSpPr>
            <a:xfrm>
              <a:off x="5707598" y="1444948"/>
              <a:ext cx="613490" cy="613491"/>
              <a:chOff x="3810000" y="3144890"/>
              <a:chExt cx="1028699" cy="1028700"/>
            </a:xfrm>
          </p:grpSpPr>
          <p:sp>
            <p:nvSpPr>
              <p:cNvPr id="47" name="Oval 40"/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8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44" name="Group 32"/>
            <p:cNvGrpSpPr/>
            <p:nvPr/>
          </p:nvGrpSpPr>
          <p:grpSpPr>
            <a:xfrm>
              <a:off x="7851596" y="1444948"/>
              <a:ext cx="613491" cy="613491"/>
              <a:chOff x="6083298" y="3144890"/>
              <a:chExt cx="1028699" cy="1028700"/>
            </a:xfrm>
          </p:grpSpPr>
          <p:sp>
            <p:nvSpPr>
              <p:cNvPr id="45" name="Oval 35"/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4" cy="434973"/>
              </a:xfrm>
              <a:prstGeom prst="rect">
                <a:avLst/>
              </a:prstGeom>
            </p:spPr>
          </p:pic>
        </p:grpSp>
      </p:grpSp>
      <p:pic>
        <p:nvPicPr>
          <p:cNvPr id="51" name="Imagen 5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05" y="355832"/>
            <a:ext cx="494744" cy="4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72444" y="41904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a typeface="Lucida Grande" charset="0"/>
                <a:cs typeface="Lucida Grande" charset="0"/>
              </a:rPr>
              <a:t>Native performance</a:t>
            </a:r>
            <a:endParaRPr lang="en-US" sz="4000" dirty="0">
              <a:ea typeface="Lucida Grande" charset="0"/>
              <a:cs typeface="Lucida Grande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165100" y="4577480"/>
            <a:ext cx="5397129" cy="1369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353" dirty="0" err="1" smtClean="0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2353" dirty="0" smtClean="0">
                <a:latin typeface="+mj-lt"/>
                <a:cs typeface="Segoe UI" panose="020B0502040204020203" pitchFamily="34" charset="0"/>
              </a:rPr>
              <a:t> does full Ahead Of Time (AOT) compilation to produce an ARM binary for Apple’s App Store.</a:t>
            </a:r>
            <a:endParaRPr lang="en-US" sz="2353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6245405" y="4577480"/>
            <a:ext cx="5140316" cy="1369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653" lvl="1" defTabSz="448008">
              <a:lnSpc>
                <a:spcPct val="110000"/>
              </a:lnSpc>
              <a:defRPr/>
            </a:pPr>
            <a:r>
              <a:rPr lang="en-US" sz="2353" dirty="0" err="1" smtClean="0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2353" dirty="0" smtClean="0">
                <a:latin typeface="+mj-lt"/>
                <a:cs typeface="Segoe UI" panose="020B0502040204020203" pitchFamily="34" charset="0"/>
              </a:rPr>
              <a:t> takes advantage of Just In Time (JIT) compilation on the Android device.</a:t>
            </a:r>
            <a:endParaRPr lang="en-US" sz="2353" dirty="0"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31" name="Group 5"/>
          <p:cNvGrpSpPr/>
          <p:nvPr/>
        </p:nvGrpSpPr>
        <p:grpSpPr>
          <a:xfrm>
            <a:off x="781256" y="1868038"/>
            <a:ext cx="10604465" cy="2573608"/>
            <a:chOff x="797226" y="1841500"/>
            <a:chExt cx="10869437" cy="2637914"/>
          </a:xfrm>
        </p:grpSpPr>
        <p:pic>
          <p:nvPicPr>
            <p:cNvPr id="32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33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06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1078</TotalTime>
  <Words>2937</Words>
  <Application>Microsoft Macintosh PowerPoint</Application>
  <PresentationFormat>Widescreen</PresentationFormat>
  <Paragraphs>499</Paragraphs>
  <Slides>50</Slides>
  <Notes>44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Calibri</vt:lpstr>
      <vt:lpstr>Calibri Light</vt:lpstr>
      <vt:lpstr>Consolas</vt:lpstr>
      <vt:lpstr>Helvetica Light</vt:lpstr>
      <vt:lpstr>inherit</vt:lpstr>
      <vt:lpstr>Lucida Grande</vt:lpstr>
      <vt:lpstr>Mangal</vt:lpstr>
      <vt:lpstr>Segoe UI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Introduction to Xamarin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✓Always Up-to-Date</vt:lpstr>
      <vt:lpstr>Xamarin for iOS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iOS to Xamarin.iOS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Xamarin.iOS to Xamarin.Android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Xamarin.Classic to Xamarin.Forms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Josué Yeray Julián Ferreiro</dc:creator>
  <cp:lastModifiedBy>Oriol Noya Giner</cp:lastModifiedBy>
  <cp:revision>74</cp:revision>
  <dcterms:created xsi:type="dcterms:W3CDTF">2017-08-09T10:07:19Z</dcterms:created>
  <dcterms:modified xsi:type="dcterms:W3CDTF">2017-09-07T11:49:04Z</dcterms:modified>
</cp:coreProperties>
</file>